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70"/>
  </p:notesMasterIdLst>
  <p:handoutMasterIdLst>
    <p:handoutMasterId r:id="rId71"/>
  </p:handoutMasterIdLst>
  <p:sldIdLst>
    <p:sldId id="258" r:id="rId3"/>
    <p:sldId id="338" r:id="rId4"/>
    <p:sldId id="348" r:id="rId5"/>
    <p:sldId id="349" r:id="rId6"/>
    <p:sldId id="350" r:id="rId7"/>
    <p:sldId id="351" r:id="rId8"/>
    <p:sldId id="352" r:id="rId9"/>
    <p:sldId id="353" r:id="rId10"/>
    <p:sldId id="354" r:id="rId11"/>
    <p:sldId id="355" r:id="rId12"/>
    <p:sldId id="356" r:id="rId13"/>
    <p:sldId id="357" r:id="rId14"/>
    <p:sldId id="358" r:id="rId15"/>
    <p:sldId id="410" r:id="rId16"/>
    <p:sldId id="411" r:id="rId17"/>
    <p:sldId id="359" r:id="rId18"/>
    <p:sldId id="360" r:id="rId19"/>
    <p:sldId id="361" r:id="rId20"/>
    <p:sldId id="362" r:id="rId21"/>
    <p:sldId id="363" r:id="rId22"/>
    <p:sldId id="364" r:id="rId23"/>
    <p:sldId id="365" r:id="rId24"/>
    <p:sldId id="366" r:id="rId25"/>
    <p:sldId id="367" r:id="rId26"/>
    <p:sldId id="388" r:id="rId27"/>
    <p:sldId id="389" r:id="rId28"/>
    <p:sldId id="390" r:id="rId29"/>
    <p:sldId id="391" r:id="rId30"/>
    <p:sldId id="392" r:id="rId31"/>
    <p:sldId id="393" r:id="rId32"/>
    <p:sldId id="394" r:id="rId33"/>
    <p:sldId id="395" r:id="rId34"/>
    <p:sldId id="397" r:id="rId35"/>
    <p:sldId id="398" r:id="rId36"/>
    <p:sldId id="399" r:id="rId37"/>
    <p:sldId id="400" r:id="rId38"/>
    <p:sldId id="402" r:id="rId39"/>
    <p:sldId id="403" r:id="rId40"/>
    <p:sldId id="404" r:id="rId41"/>
    <p:sldId id="405" r:id="rId42"/>
    <p:sldId id="406" r:id="rId43"/>
    <p:sldId id="407" r:id="rId44"/>
    <p:sldId id="408" r:id="rId45"/>
    <p:sldId id="409" r:id="rId46"/>
    <p:sldId id="34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5" r:id="rId64"/>
    <p:sldId id="384" r:id="rId65"/>
    <p:sldId id="386" r:id="rId66"/>
    <p:sldId id="412" r:id="rId67"/>
    <p:sldId id="387" r:id="rId68"/>
    <p:sldId id="346" r:id="rId69"/>
  </p:sldIdLst>
  <p:sldSz cx="12192000" cy="6858000"/>
  <p:notesSz cx="6735763" cy="9866313"/>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4660"/>
  </p:normalViewPr>
  <p:slideViewPr>
    <p:cSldViewPr snapToGrid="0">
      <p:cViewPr varScale="1">
        <p:scale>
          <a:sx n="114" d="100"/>
          <a:sy n="114" d="100"/>
        </p:scale>
        <p:origin x="52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b331425\OneDrive%20-%20WBG\Slavonia%20Comparators%20over%20tim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62149365044059E-2"/>
          <c:y val="1.6017886782469928E-2"/>
          <c:w val="0.74564849380133857"/>
          <c:h val="0.89487248413785447"/>
        </c:manualLayout>
      </c:layout>
      <c:lineChart>
        <c:grouping val="standard"/>
        <c:varyColors val="0"/>
        <c:ser>
          <c:idx val="0"/>
          <c:order val="0"/>
          <c:tx>
            <c:strRef>
              <c:f>Sheet1!$A$2</c:f>
              <c:strCache>
                <c:ptCount val="1"/>
                <c:pt idx="0">
                  <c:v>Ciechanowsko (Poland)</c:v>
                </c:pt>
              </c:strCache>
            </c:strRef>
          </c:tx>
          <c:spPr>
            <a:ln w="28575" cap="rnd">
              <a:solidFill>
                <a:srgbClr val="FF0000"/>
              </a:solidFill>
              <a:prstDash val="dash"/>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Sheet1!$B$2:$AE$2</c:f>
              <c:numCache>
                <c:formatCode>General</c:formatCode>
                <c:ptCount val="30"/>
                <c:pt idx="0">
                  <c:v>4010.9849281347279</c:v>
                </c:pt>
                <c:pt idx="1">
                  <c:v>4406.7547909683126</c:v>
                </c:pt>
                <c:pt idx="2">
                  <c:v>4746.5629582524589</c:v>
                </c:pt>
                <c:pt idx="3">
                  <c:v>4756.3100742808492</c:v>
                </c:pt>
                <c:pt idx="4">
                  <c:v>4975.0433357870488</c:v>
                </c:pt>
                <c:pt idx="5">
                  <c:v>4669.3207222155379</c:v>
                </c:pt>
                <c:pt idx="6">
                  <c:v>4528.4155760158264</c:v>
                </c:pt>
                <c:pt idx="7">
                  <c:v>4984.9890738739432</c:v>
                </c:pt>
                <c:pt idx="8">
                  <c:v>6115.0369513690748</c:v>
                </c:pt>
                <c:pt idx="9">
                  <c:v>6174.3460313115656</c:v>
                </c:pt>
                <c:pt idx="10">
                  <c:v>6415.929782356573</c:v>
                </c:pt>
                <c:pt idx="11">
                  <c:v>6747.5163487412065</c:v>
                </c:pt>
                <c:pt idx="12">
                  <c:v>7220.7029937705775</c:v>
                </c:pt>
                <c:pt idx="13">
                  <c:v>7505.8634190867388</c:v>
                </c:pt>
                <c:pt idx="14">
                  <c:v>8266.816575952731</c:v>
                </c:pt>
                <c:pt idx="15">
                  <c:v>9056.8453152877009</c:v>
                </c:pt>
                <c:pt idx="16">
                  <c:v>9175.7706578854086</c:v>
                </c:pt>
                <c:pt idx="17">
                  <c:v>9323.5320620135935</c:v>
                </c:pt>
                <c:pt idx="18">
                  <c:v>9846.7008504728019</c:v>
                </c:pt>
                <c:pt idx="19">
                  <c:v>10286.765852757739</c:v>
                </c:pt>
                <c:pt idx="20">
                  <c:v>10746.498072436281</c:v>
                </c:pt>
                <c:pt idx="21">
                  <c:v>11226.776469293911</c:v>
                </c:pt>
                <c:pt idx="22">
                  <c:v>11728.519285251916</c:v>
                </c:pt>
                <c:pt idx="23">
                  <c:v>12252.685799949626</c:v>
                </c:pt>
                <c:pt idx="24">
                  <c:v>12800.278164786478</c:v>
                </c:pt>
                <c:pt idx="25">
                  <c:v>13372.343318930378</c:v>
                </c:pt>
                <c:pt idx="26">
                  <c:v>13969.974990955581</c:v>
                </c:pt>
                <c:pt idx="27">
                  <c:v>14594.315789937018</c:v>
                </c:pt>
                <c:pt idx="28">
                  <c:v>15246.559389998996</c:v>
                </c:pt>
                <c:pt idx="29">
                  <c:v>15927.952812494936</c:v>
                </c:pt>
              </c:numCache>
            </c:numRef>
          </c:val>
          <c:smooth val="0"/>
          <c:extLst>
            <c:ext xmlns:c16="http://schemas.microsoft.com/office/drawing/2014/chart" uri="{C3380CC4-5D6E-409C-BE32-E72D297353CC}">
              <c16:uniqueId val="{00000000-532C-4E36-B0DC-755E01C60E4A}"/>
            </c:ext>
          </c:extLst>
        </c:ser>
        <c:ser>
          <c:idx val="1"/>
          <c:order val="1"/>
          <c:tx>
            <c:strRef>
              <c:f>Sheet1!$A$3</c:f>
              <c:strCache>
                <c:ptCount val="1"/>
                <c:pt idx="0">
                  <c:v>Kielecki (Poland)</c:v>
                </c:pt>
              </c:strCache>
            </c:strRef>
          </c:tx>
          <c:spPr>
            <a:ln w="28575" cap="rnd">
              <a:solidFill>
                <a:schemeClr val="accent6">
                  <a:lumMod val="75000"/>
                </a:schemeClr>
              </a:solidFill>
              <a:prstDash val="dash"/>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Sheet1!$B$3:$AE$3</c:f>
              <c:numCache>
                <c:formatCode>General</c:formatCode>
                <c:ptCount val="30"/>
                <c:pt idx="0">
                  <c:v>3386.3996295029715</c:v>
                </c:pt>
                <c:pt idx="1">
                  <c:v>3486.8058027206248</c:v>
                </c:pt>
                <c:pt idx="2">
                  <c:v>3685.6103717417582</c:v>
                </c:pt>
                <c:pt idx="3">
                  <c:v>3881.5014788595195</c:v>
                </c:pt>
                <c:pt idx="4">
                  <c:v>4016.7289938432136</c:v>
                </c:pt>
                <c:pt idx="5">
                  <c:v>4055.6828278583748</c:v>
                </c:pt>
                <c:pt idx="6">
                  <c:v>4212.5279017857147</c:v>
                </c:pt>
                <c:pt idx="7">
                  <c:v>4419.0872951804395</c:v>
                </c:pt>
                <c:pt idx="8">
                  <c:v>4664.6664866462188</c:v>
                </c:pt>
                <c:pt idx="9">
                  <c:v>4643.3330868309049</c:v>
                </c:pt>
                <c:pt idx="10">
                  <c:v>5016.8005246089406</c:v>
                </c:pt>
                <c:pt idx="11">
                  <c:v>5502.9418931223317</c:v>
                </c:pt>
                <c:pt idx="12">
                  <c:v>5919.5680817559532</c:v>
                </c:pt>
                <c:pt idx="13">
                  <c:v>5820.9942803012755</c:v>
                </c:pt>
                <c:pt idx="14">
                  <c:v>5817.2591414944354</c:v>
                </c:pt>
                <c:pt idx="15">
                  <c:v>6041.3116878644132</c:v>
                </c:pt>
                <c:pt idx="16">
                  <c:v>6097.6585027767806</c:v>
                </c:pt>
                <c:pt idx="17">
                  <c:v>6056.0580030715655</c:v>
                </c:pt>
                <c:pt idx="18">
                  <c:v>6241.325548610529</c:v>
                </c:pt>
                <c:pt idx="19">
                  <c:v>6352.0870685874788</c:v>
                </c:pt>
                <c:pt idx="20">
                  <c:v>6464.8142149705591</c:v>
                </c:pt>
                <c:pt idx="21">
                  <c:v>6579.5418706971768</c:v>
                </c:pt>
                <c:pt idx="22">
                  <c:v>6696.3055377538712</c:v>
                </c:pt>
                <c:pt idx="23">
                  <c:v>6815.1413481622549</c:v>
                </c:pt>
                <c:pt idx="24">
                  <c:v>6936.086075159913</c:v>
                </c:pt>
                <c:pt idx="25">
                  <c:v>7059.1771445797249</c:v>
                </c:pt>
                <c:pt idx="26">
                  <c:v>7184.4526464311321</c:v>
                </c:pt>
                <c:pt idx="27">
                  <c:v>7311.9513466869275</c:v>
                </c:pt>
                <c:pt idx="28">
                  <c:v>7441.7126992792219</c:v>
                </c:pt>
                <c:pt idx="29">
                  <c:v>7573.776858308298</c:v>
                </c:pt>
              </c:numCache>
            </c:numRef>
          </c:val>
          <c:smooth val="0"/>
          <c:extLst>
            <c:ext xmlns:c16="http://schemas.microsoft.com/office/drawing/2014/chart" uri="{C3380CC4-5D6E-409C-BE32-E72D297353CC}">
              <c16:uniqueId val="{00000001-532C-4E36-B0DC-755E01C60E4A}"/>
            </c:ext>
          </c:extLst>
        </c:ser>
        <c:ser>
          <c:idx val="2"/>
          <c:order val="2"/>
          <c:tx>
            <c:strRef>
              <c:f>Sheet1!$A$4</c:f>
              <c:strCache>
                <c:ptCount val="1"/>
                <c:pt idx="0">
                  <c:v>Alba (Romania)</c:v>
                </c:pt>
              </c:strCache>
            </c:strRef>
          </c:tx>
          <c:spPr>
            <a:ln w="28575" cap="rnd">
              <a:solidFill>
                <a:schemeClr val="accent6">
                  <a:lumMod val="75000"/>
                </a:schemeClr>
              </a:solidFill>
              <a:prstDash val="sysDash"/>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Sheet1!$B$4:$AE$4</c:f>
              <c:numCache>
                <c:formatCode>General</c:formatCode>
                <c:ptCount val="30"/>
                <c:pt idx="0">
                  <c:v>2212.0380973108795</c:v>
                </c:pt>
                <c:pt idx="1">
                  <c:v>1859.8473085207609</c:v>
                </c:pt>
                <c:pt idx="2">
                  <c:v>1856.5312306864175</c:v>
                </c:pt>
                <c:pt idx="3">
                  <c:v>2023.849752076889</c:v>
                </c:pt>
                <c:pt idx="4">
                  <c:v>2112.8533602320008</c:v>
                </c:pt>
                <c:pt idx="5">
                  <c:v>2205.2830513277199</c:v>
                </c:pt>
                <c:pt idx="6">
                  <c:v>2364.6072932920365</c:v>
                </c:pt>
                <c:pt idx="7">
                  <c:v>2696.584611688264</c:v>
                </c:pt>
                <c:pt idx="8">
                  <c:v>2961.3839332729531</c:v>
                </c:pt>
                <c:pt idx="9">
                  <c:v>2963.9845514439594</c:v>
                </c:pt>
                <c:pt idx="10">
                  <c:v>3463.5188073074919</c:v>
                </c:pt>
                <c:pt idx="11">
                  <c:v>4183.3018118027576</c:v>
                </c:pt>
                <c:pt idx="12">
                  <c:v>4198.5308310092005</c:v>
                </c:pt>
                <c:pt idx="13">
                  <c:v>3979.2237365709584</c:v>
                </c:pt>
                <c:pt idx="14">
                  <c:v>4098.7062647015373</c:v>
                </c:pt>
                <c:pt idx="15">
                  <c:v>3895.220467282501</c:v>
                </c:pt>
                <c:pt idx="16">
                  <c:v>4117.3552458261347</c:v>
                </c:pt>
                <c:pt idx="17">
                  <c:v>4365.3049543276602</c:v>
                </c:pt>
                <c:pt idx="18">
                  <c:v>4544.5095333147747</c:v>
                </c:pt>
                <c:pt idx="19">
                  <c:v>4663.3399354097064</c:v>
                </c:pt>
                <c:pt idx="20">
                  <c:v>4785.2775296798391</c:v>
                </c:pt>
                <c:pt idx="21">
                  <c:v>4910.4035633737176</c:v>
                </c:pt>
                <c:pt idx="22">
                  <c:v>5038.801408203075</c:v>
                </c:pt>
                <c:pt idx="23">
                  <c:v>5170.5566158935608</c:v>
                </c:pt>
                <c:pt idx="24">
                  <c:v>5305.7569751880173</c:v>
                </c:pt>
                <c:pt idx="25">
                  <c:v>5444.4925703402851</c:v>
                </c:pt>
                <c:pt idx="26">
                  <c:v>5586.8558411385102</c:v>
                </c:pt>
                <c:pt idx="27">
                  <c:v>5732.941644497947</c:v>
                </c:pt>
                <c:pt idx="28">
                  <c:v>5882.847317664302</c:v>
                </c:pt>
                <c:pt idx="29">
                  <c:v>6036.6727430697238</c:v>
                </c:pt>
              </c:numCache>
            </c:numRef>
          </c:val>
          <c:smooth val="0"/>
          <c:extLst>
            <c:ext xmlns:c16="http://schemas.microsoft.com/office/drawing/2014/chart" uri="{C3380CC4-5D6E-409C-BE32-E72D297353CC}">
              <c16:uniqueId val="{00000002-532C-4E36-B0DC-755E01C60E4A}"/>
            </c:ext>
          </c:extLst>
        </c:ser>
        <c:ser>
          <c:idx val="3"/>
          <c:order val="3"/>
          <c:tx>
            <c:strRef>
              <c:f>Sheet1!$A$5</c:f>
              <c:strCache>
                <c:ptCount val="1"/>
                <c:pt idx="0">
                  <c:v>Arad (Romania)</c:v>
                </c:pt>
              </c:strCache>
            </c:strRef>
          </c:tx>
          <c:spPr>
            <a:ln w="28575" cap="rnd">
              <a:solidFill>
                <a:srgbClr val="FFC000"/>
              </a:solidFill>
              <a:prstDash val="sysDash"/>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Sheet1!$B$5:$AE$5</c:f>
              <c:numCache>
                <c:formatCode>General</c:formatCode>
                <c:ptCount val="30"/>
                <c:pt idx="0">
                  <c:v>2723.967411977645</c:v>
                </c:pt>
                <c:pt idx="1">
                  <c:v>2932.8174648147451</c:v>
                </c:pt>
                <c:pt idx="2">
                  <c:v>2438.8208888349168</c:v>
                </c:pt>
                <c:pt idx="3">
                  <c:v>2467.1047389807482</c:v>
                </c:pt>
                <c:pt idx="4">
                  <c:v>2602.4923152562387</c:v>
                </c:pt>
                <c:pt idx="5">
                  <c:v>2733.5281257882784</c:v>
                </c:pt>
                <c:pt idx="6">
                  <c:v>2944.7232576589113</c:v>
                </c:pt>
                <c:pt idx="7">
                  <c:v>3103.5136976132881</c:v>
                </c:pt>
                <c:pt idx="8">
                  <c:v>3535.0018199279925</c:v>
                </c:pt>
                <c:pt idx="9">
                  <c:v>3562.9161573863657</c:v>
                </c:pt>
                <c:pt idx="10">
                  <c:v>4054.8683891867386</c:v>
                </c:pt>
                <c:pt idx="11">
                  <c:v>4125.9944258036585</c:v>
                </c:pt>
                <c:pt idx="12">
                  <c:v>4396.5677296909489</c:v>
                </c:pt>
                <c:pt idx="13">
                  <c:v>4187.649887014908</c:v>
                </c:pt>
                <c:pt idx="14">
                  <c:v>4224.9141229368552</c:v>
                </c:pt>
                <c:pt idx="15">
                  <c:v>4251.4431968912886</c:v>
                </c:pt>
                <c:pt idx="16">
                  <c:v>4258.3690767498765</c:v>
                </c:pt>
                <c:pt idx="17">
                  <c:v>4441.6410772950576</c:v>
                </c:pt>
                <c:pt idx="18">
                  <c:v>4565.8077359839617</c:v>
                </c:pt>
                <c:pt idx="19">
                  <c:v>4655.2451151713376</c:v>
                </c:pt>
                <c:pt idx="20">
                  <c:v>4746.4344395255812</c:v>
                </c:pt>
                <c:pt idx="21">
                  <c:v>4839.4100270454492</c:v>
                </c:pt>
                <c:pt idx="22">
                  <c:v>4934.2068679682252</c:v>
                </c:pt>
                <c:pt idx="23">
                  <c:v>5030.8606379378725</c:v>
                </c:pt>
                <c:pt idx="24">
                  <c:v>5129.4077114311294</c:v>
                </c:pt>
                <c:pt idx="25">
                  <c:v>5229.8851754466068</c:v>
                </c:pt>
                <c:pt idx="26">
                  <c:v>5332.3308434620276</c:v>
                </c:pt>
                <c:pt idx="27">
                  <c:v>5436.7832696648748</c:v>
                </c:pt>
                <c:pt idx="28">
                  <c:v>5543.2817634617904</c:v>
                </c:pt>
                <c:pt idx="29">
                  <c:v>5651.8664042721975</c:v>
                </c:pt>
              </c:numCache>
            </c:numRef>
          </c:val>
          <c:smooth val="0"/>
          <c:extLst>
            <c:ext xmlns:c16="http://schemas.microsoft.com/office/drawing/2014/chart" uri="{C3380CC4-5D6E-409C-BE32-E72D297353CC}">
              <c16:uniqueId val="{00000003-532C-4E36-B0DC-755E01C60E4A}"/>
            </c:ext>
          </c:extLst>
        </c:ser>
        <c:ser>
          <c:idx val="9"/>
          <c:order val="4"/>
          <c:tx>
            <c:strRef>
              <c:f>Sheet1!$A$11</c:f>
              <c:strCache>
                <c:ptCount val="1"/>
                <c:pt idx="0">
                  <c:v>Trnavský (Slovakia)</c:v>
                </c:pt>
              </c:strCache>
            </c:strRef>
          </c:tx>
          <c:spPr>
            <a:ln w="28575" cap="rnd">
              <a:solidFill>
                <a:srgbClr val="00B050"/>
              </a:solidFill>
              <a:prstDash val="sysDot"/>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Sheet1!$B$11:$AE$11</c:f>
              <c:numCache>
                <c:formatCode>General</c:formatCode>
                <c:ptCount val="30"/>
                <c:pt idx="0">
                  <c:v>4799.4534982298728</c:v>
                </c:pt>
                <c:pt idx="1">
                  <c:v>5158.0018719954933</c:v>
                </c:pt>
                <c:pt idx="2">
                  <c:v>5202.4941845907078</c:v>
                </c:pt>
                <c:pt idx="3">
                  <c:v>5295.0670940403106</c:v>
                </c:pt>
                <c:pt idx="4">
                  <c:v>5254.2527388452081</c:v>
                </c:pt>
                <c:pt idx="5">
                  <c:v>5411.1748735036408</c:v>
                </c:pt>
                <c:pt idx="6">
                  <c:v>5549.7179099925934</c:v>
                </c:pt>
                <c:pt idx="7">
                  <c:v>6050.5487117991206</c:v>
                </c:pt>
                <c:pt idx="8">
                  <c:v>6461.7528275802015</c:v>
                </c:pt>
                <c:pt idx="9">
                  <c:v>7016.7652127272104</c:v>
                </c:pt>
                <c:pt idx="10">
                  <c:v>8739.0517887600909</c:v>
                </c:pt>
                <c:pt idx="11">
                  <c:v>9650.3273590384215</c:v>
                </c:pt>
                <c:pt idx="12">
                  <c:v>9807.5126346888483</c:v>
                </c:pt>
                <c:pt idx="13">
                  <c:v>8983.6428622745898</c:v>
                </c:pt>
                <c:pt idx="14">
                  <c:v>9661.0607000347754</c:v>
                </c:pt>
                <c:pt idx="15">
                  <c:v>9813.7496551587355</c:v>
                </c:pt>
                <c:pt idx="16">
                  <c:v>10001.130093970552</c:v>
                </c:pt>
                <c:pt idx="17">
                  <c:v>9831.6720545977023</c:v>
                </c:pt>
                <c:pt idx="18">
                  <c:v>10078.291451341427</c:v>
                </c:pt>
                <c:pt idx="19">
                  <c:v>10185.384752723843</c:v>
                </c:pt>
                <c:pt idx="20">
                  <c:v>10293.61604215278</c:v>
                </c:pt>
                <c:pt idx="21">
                  <c:v>10402.99741204464</c:v>
                </c:pt>
                <c:pt idx="22">
                  <c:v>10513.541083311491</c:v>
                </c:pt>
                <c:pt idx="23">
                  <c:v>10625.259406726482</c:v>
                </c:pt>
                <c:pt idx="24">
                  <c:v>10738.164864303764</c:v>
                </c:pt>
                <c:pt idx="25">
                  <c:v>10852.270070693077</c:v>
                </c:pt>
                <c:pt idx="26">
                  <c:v>10967.58777458915</c:v>
                </c:pt>
                <c:pt idx="27">
                  <c:v>11084.130860156085</c:v>
                </c:pt>
                <c:pt idx="28">
                  <c:v>11201.912348466869</c:v>
                </c:pt>
                <c:pt idx="29">
                  <c:v>11320.945398958191</c:v>
                </c:pt>
              </c:numCache>
            </c:numRef>
          </c:val>
          <c:smooth val="0"/>
          <c:extLst>
            <c:ext xmlns:c16="http://schemas.microsoft.com/office/drawing/2014/chart" uri="{C3380CC4-5D6E-409C-BE32-E72D297353CC}">
              <c16:uniqueId val="{00000004-532C-4E36-B0DC-755E01C60E4A}"/>
            </c:ext>
          </c:extLst>
        </c:ser>
        <c:ser>
          <c:idx val="10"/>
          <c:order val="5"/>
          <c:tx>
            <c:strRef>
              <c:f>Sheet1!$A$12</c:f>
              <c:strCache>
                <c:ptCount val="1"/>
                <c:pt idx="0">
                  <c:v>Nitriansky (Slovakia)</c:v>
                </c:pt>
              </c:strCache>
            </c:strRef>
          </c:tx>
          <c:spPr>
            <a:ln w="28575" cap="rnd">
              <a:solidFill>
                <a:srgbClr val="92D050"/>
              </a:solidFill>
              <a:prstDash val="sysDot"/>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Sheet1!$B$12:$AE$12</c:f>
              <c:numCache>
                <c:formatCode>General</c:formatCode>
                <c:ptCount val="30"/>
                <c:pt idx="0">
                  <c:v>3832.5350136745546</c:v>
                </c:pt>
                <c:pt idx="1">
                  <c:v>4106.32315765762</c:v>
                </c:pt>
                <c:pt idx="2">
                  <c:v>4175.6734759749634</c:v>
                </c:pt>
                <c:pt idx="3">
                  <c:v>4333.8246151703006</c:v>
                </c:pt>
                <c:pt idx="4">
                  <c:v>4370.0787730683596</c:v>
                </c:pt>
                <c:pt idx="5">
                  <c:v>4519.6885702594691</c:v>
                </c:pt>
                <c:pt idx="6">
                  <c:v>4703.2893286703274</c:v>
                </c:pt>
                <c:pt idx="7">
                  <c:v>5050.5109254679728</c:v>
                </c:pt>
                <c:pt idx="8">
                  <c:v>5419.763425249892</c:v>
                </c:pt>
                <c:pt idx="9">
                  <c:v>5770.7952455072873</c:v>
                </c:pt>
                <c:pt idx="10">
                  <c:v>6132.260989116231</c:v>
                </c:pt>
                <c:pt idx="11">
                  <c:v>6627.0377727940268</c:v>
                </c:pt>
                <c:pt idx="12">
                  <c:v>7158.3512862664702</c:v>
                </c:pt>
                <c:pt idx="13">
                  <c:v>6888.8161926570774</c:v>
                </c:pt>
                <c:pt idx="14">
                  <c:v>7074.900000143215</c:v>
                </c:pt>
                <c:pt idx="15">
                  <c:v>7806.1417929022518</c:v>
                </c:pt>
                <c:pt idx="16">
                  <c:v>7998.6199078295595</c:v>
                </c:pt>
                <c:pt idx="17">
                  <c:v>7891.3972483392026</c:v>
                </c:pt>
                <c:pt idx="18">
                  <c:v>8139.7292257708586</c:v>
                </c:pt>
                <c:pt idx="19">
                  <c:v>8430.0931032047956</c:v>
                </c:pt>
                <c:pt idx="20">
                  <c:v>8730.8149641760156</c:v>
                </c:pt>
                <c:pt idx="21">
                  <c:v>9042.2643030717209</c:v>
                </c:pt>
                <c:pt idx="22">
                  <c:v>9364.8237950398016</c:v>
                </c:pt>
                <c:pt idx="23">
                  <c:v>9698.8897661785195</c:v>
                </c:pt>
                <c:pt idx="24">
                  <c:v>10044.872680499016</c:v>
                </c:pt>
                <c:pt idx="25">
                  <c:v>10403.197644258938</c:v>
                </c:pt>
                <c:pt idx="26">
                  <c:v>10774.304928286872</c:v>
                </c:pt>
                <c:pt idx="27">
                  <c:v>11158.650508939363</c:v>
                </c:pt>
                <c:pt idx="28">
                  <c:v>11556.706628355174</c:v>
                </c:pt>
                <c:pt idx="29">
                  <c:v>11968.962374695175</c:v>
                </c:pt>
              </c:numCache>
            </c:numRef>
          </c:val>
          <c:smooth val="0"/>
          <c:extLst>
            <c:ext xmlns:c16="http://schemas.microsoft.com/office/drawing/2014/chart" uri="{C3380CC4-5D6E-409C-BE32-E72D297353CC}">
              <c16:uniqueId val="{00000005-532C-4E36-B0DC-755E01C60E4A}"/>
            </c:ext>
          </c:extLst>
        </c:ser>
        <c:ser>
          <c:idx val="4"/>
          <c:order val="6"/>
          <c:tx>
            <c:strRef>
              <c:f>Sheet1!$A$6</c:f>
              <c:strCache>
                <c:ptCount val="1"/>
                <c:pt idx="0">
                  <c:v>Virovitičko-podravska županija</c:v>
                </c:pt>
              </c:strCache>
            </c:strRef>
          </c:tx>
          <c:spPr>
            <a:ln w="28575" cap="rnd">
              <a:solidFill>
                <a:schemeClr val="accent4">
                  <a:lumMod val="25000"/>
                  <a:lumOff val="75000"/>
                </a:schemeClr>
              </a:solidFill>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Sheet1!$B$6:$AE$6</c:f>
              <c:numCache>
                <c:formatCode>General</c:formatCode>
                <c:ptCount val="30"/>
                <c:pt idx="0">
                  <c:v>3572.3253221737682</c:v>
                </c:pt>
                <c:pt idx="1">
                  <c:v>3812.1065758739464</c:v>
                </c:pt>
                <c:pt idx="2">
                  <c:v>3826.2600263378426</c:v>
                </c:pt>
                <c:pt idx="3">
                  <c:v>3729.6814437984494</c:v>
                </c:pt>
                <c:pt idx="4">
                  <c:v>3906.339365854677</c:v>
                </c:pt>
                <c:pt idx="5">
                  <c:v>4340.2415532131336</c:v>
                </c:pt>
                <c:pt idx="6">
                  <c:v>4513.994633390781</c:v>
                </c:pt>
                <c:pt idx="7">
                  <c:v>4698.688998991538</c:v>
                </c:pt>
                <c:pt idx="8">
                  <c:v>4587.4575823013529</c:v>
                </c:pt>
                <c:pt idx="9">
                  <c:v>4566.3998929932895</c:v>
                </c:pt>
                <c:pt idx="10">
                  <c:v>5102.3871250126267</c:v>
                </c:pt>
                <c:pt idx="11">
                  <c:v>5273.5221591294703</c:v>
                </c:pt>
                <c:pt idx="12">
                  <c:v>5179.6288895232656</c:v>
                </c:pt>
                <c:pt idx="13">
                  <c:v>4621.7218116092199</c:v>
                </c:pt>
                <c:pt idx="14">
                  <c:v>4340.704092229782</c:v>
                </c:pt>
                <c:pt idx="15">
                  <c:v>4466.7373505330743</c:v>
                </c:pt>
                <c:pt idx="16">
                  <c:v>4230.8496980647615</c:v>
                </c:pt>
                <c:pt idx="17">
                  <c:v>4179.5548623192763</c:v>
                </c:pt>
                <c:pt idx="18">
                  <c:v>4115.7410218729883</c:v>
                </c:pt>
                <c:pt idx="19">
                  <c:v>4061.3461314231149</c:v>
                </c:pt>
                <c:pt idx="20">
                  <c:v>4007.6701404597079</c:v>
                </c:pt>
                <c:pt idx="21">
                  <c:v>3954.7035477875747</c:v>
                </c:pt>
                <c:pt idx="22">
                  <c:v>3902.4369777822208</c:v>
                </c:pt>
                <c:pt idx="23">
                  <c:v>3850.861178730268</c:v>
                </c:pt>
                <c:pt idx="24">
                  <c:v>3799.9670211918083</c:v>
                </c:pt>
                <c:pt idx="25">
                  <c:v>3749.7454963844002</c:v>
                </c:pt>
                <c:pt idx="26">
                  <c:v>3700.1877145884223</c:v>
                </c:pt>
                <c:pt idx="27">
                  <c:v>3651.284903573503</c:v>
                </c:pt>
                <c:pt idx="28">
                  <c:v>3603.0284070457469</c:v>
                </c:pt>
                <c:pt idx="29">
                  <c:v>3555.409683115482</c:v>
                </c:pt>
              </c:numCache>
            </c:numRef>
          </c:val>
          <c:smooth val="0"/>
          <c:extLst>
            <c:ext xmlns:c16="http://schemas.microsoft.com/office/drawing/2014/chart" uri="{C3380CC4-5D6E-409C-BE32-E72D297353CC}">
              <c16:uniqueId val="{00000006-532C-4E36-B0DC-755E01C60E4A}"/>
            </c:ext>
          </c:extLst>
        </c:ser>
        <c:ser>
          <c:idx val="5"/>
          <c:order val="7"/>
          <c:tx>
            <c:strRef>
              <c:f>Sheet1!$A$7</c:f>
              <c:strCache>
                <c:ptCount val="1"/>
                <c:pt idx="0">
                  <c:v>Požeško-slavonska županija</c:v>
                </c:pt>
              </c:strCache>
            </c:strRef>
          </c:tx>
          <c:spPr>
            <a:ln w="28575" cap="rnd">
              <a:solidFill>
                <a:schemeClr val="tx1">
                  <a:lumMod val="25000"/>
                  <a:lumOff val="75000"/>
                </a:schemeClr>
              </a:solidFill>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Sheet1!$B$7:$AE$7</c:f>
              <c:numCache>
                <c:formatCode>General</c:formatCode>
                <c:ptCount val="30"/>
                <c:pt idx="0">
                  <c:v>3507.9678465660695</c:v>
                </c:pt>
                <c:pt idx="1">
                  <c:v>3776.6695196084884</c:v>
                </c:pt>
                <c:pt idx="2">
                  <c:v>3812.0337315841243</c:v>
                </c:pt>
                <c:pt idx="3">
                  <c:v>3747.0751902383427</c:v>
                </c:pt>
                <c:pt idx="4">
                  <c:v>3943.1147749183142</c:v>
                </c:pt>
                <c:pt idx="5">
                  <c:v>4222.3591338676879</c:v>
                </c:pt>
                <c:pt idx="6">
                  <c:v>4311.0020283001886</c:v>
                </c:pt>
                <c:pt idx="7">
                  <c:v>4711.0597246811421</c:v>
                </c:pt>
                <c:pt idx="8">
                  <c:v>4823.4233798284558</c:v>
                </c:pt>
                <c:pt idx="9">
                  <c:v>4821.56979644478</c:v>
                </c:pt>
                <c:pt idx="10">
                  <c:v>4761.4054834407925</c:v>
                </c:pt>
                <c:pt idx="11">
                  <c:v>4869.5448666625607</c:v>
                </c:pt>
                <c:pt idx="12">
                  <c:v>4987.1303225486181</c:v>
                </c:pt>
                <c:pt idx="13">
                  <c:v>4586.1197949230964</c:v>
                </c:pt>
                <c:pt idx="14">
                  <c:v>4496.1898734177212</c:v>
                </c:pt>
                <c:pt idx="15">
                  <c:v>4428.3301127420245</c:v>
                </c:pt>
                <c:pt idx="16">
                  <c:v>4178.7603734439836</c:v>
                </c:pt>
                <c:pt idx="17">
                  <c:v>4131.6834025550706</c:v>
                </c:pt>
                <c:pt idx="18">
                  <c:v>4065.1488756200383</c:v>
                </c:pt>
                <c:pt idx="19">
                  <c:v>3964.00695810138</c:v>
                </c:pt>
                <c:pt idx="20">
                  <c:v>3865.3814767065501</c:v>
                </c:pt>
                <c:pt idx="21">
                  <c:v>3769.2098218774081</c:v>
                </c:pt>
                <c:pt idx="22">
                  <c:v>3675.4309417972299</c:v>
                </c:pt>
                <c:pt idx="23">
                  <c:v>3583.9853036337122</c:v>
                </c:pt>
                <c:pt idx="24">
                  <c:v>3494.8148557462614</c:v>
                </c:pt>
                <c:pt idx="25">
                  <c:v>3407.8629908335756</c:v>
                </c:pt>
                <c:pt idx="26">
                  <c:v>3323.0745099981214</c:v>
                </c:pt>
                <c:pt idx="27">
                  <c:v>3240.3955877046978</c:v>
                </c:pt>
                <c:pt idx="28">
                  <c:v>3159.7737376108398</c:v>
                </c:pt>
                <c:pt idx="29">
                  <c:v>3081.1577792473681</c:v>
                </c:pt>
              </c:numCache>
            </c:numRef>
          </c:val>
          <c:smooth val="0"/>
          <c:extLst>
            <c:ext xmlns:c16="http://schemas.microsoft.com/office/drawing/2014/chart" uri="{C3380CC4-5D6E-409C-BE32-E72D297353CC}">
              <c16:uniqueId val="{00000007-532C-4E36-B0DC-755E01C60E4A}"/>
            </c:ext>
          </c:extLst>
        </c:ser>
        <c:ser>
          <c:idx val="6"/>
          <c:order val="8"/>
          <c:tx>
            <c:strRef>
              <c:f>Sheet1!$A$8</c:f>
              <c:strCache>
                <c:ptCount val="1"/>
                <c:pt idx="0">
                  <c:v>Brodsko-posavska županija</c:v>
                </c:pt>
              </c:strCache>
            </c:strRef>
          </c:tx>
          <c:spPr>
            <a:ln w="28575" cap="rnd">
              <a:solidFill>
                <a:schemeClr val="tx1">
                  <a:lumMod val="50000"/>
                  <a:lumOff val="50000"/>
                </a:schemeClr>
              </a:solidFill>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Sheet1!$B$8:$AE$8</c:f>
              <c:numCache>
                <c:formatCode>General</c:formatCode>
                <c:ptCount val="30"/>
                <c:pt idx="0">
                  <c:v>3106.6708393175481</c:v>
                </c:pt>
                <c:pt idx="1">
                  <c:v>3350.4203669476624</c:v>
                </c:pt>
                <c:pt idx="2">
                  <c:v>3378.5892510594481</c:v>
                </c:pt>
                <c:pt idx="3">
                  <c:v>3329.1402699450869</c:v>
                </c:pt>
                <c:pt idx="4">
                  <c:v>3506.9423235052277</c:v>
                </c:pt>
                <c:pt idx="5">
                  <c:v>3783.5471835471831</c:v>
                </c:pt>
                <c:pt idx="6">
                  <c:v>3945.0947332670239</c:v>
                </c:pt>
                <c:pt idx="7">
                  <c:v>4042.0686383046027</c:v>
                </c:pt>
                <c:pt idx="8">
                  <c:v>4212.2290086582989</c:v>
                </c:pt>
                <c:pt idx="9">
                  <c:v>4038.7042232813437</c:v>
                </c:pt>
                <c:pt idx="10">
                  <c:v>4253.4985637475138</c:v>
                </c:pt>
                <c:pt idx="11">
                  <c:v>4424.908898409416</c:v>
                </c:pt>
                <c:pt idx="12">
                  <c:v>4662.5222353987547</c:v>
                </c:pt>
                <c:pt idx="13">
                  <c:v>4297.0012714361019</c:v>
                </c:pt>
                <c:pt idx="14">
                  <c:v>4110.1904255651798</c:v>
                </c:pt>
                <c:pt idx="15">
                  <c:v>4158.888993978373</c:v>
                </c:pt>
                <c:pt idx="16">
                  <c:v>4022.1232198613961</c:v>
                </c:pt>
                <c:pt idx="17">
                  <c:v>3981.0362343379616</c:v>
                </c:pt>
                <c:pt idx="18">
                  <c:v>3962.9198063129547</c:v>
                </c:pt>
                <c:pt idx="19">
                  <c:v>3926.9341545204247</c:v>
                </c:pt>
                <c:pt idx="20">
                  <c:v>3891.2752736943094</c:v>
                </c:pt>
                <c:pt idx="21">
                  <c:v>3855.9401965612883</c:v>
                </c:pt>
                <c:pt idx="22">
                  <c:v>3820.9259827926344</c:v>
                </c:pt>
                <c:pt idx="23">
                  <c:v>3786.2297187595418</c:v>
                </c:pt>
                <c:pt idx="24">
                  <c:v>3751.8485172906744</c:v>
                </c:pt>
                <c:pt idx="25">
                  <c:v>3717.7795174319172</c:v>
                </c:pt>
                <c:pt idx="26">
                  <c:v>3684.0198842083068</c:v>
                </c:pt>
                <c:pt idx="27">
                  <c:v>3650.5668083881278</c:v>
                </c:pt>
                <c:pt idx="28">
                  <c:v>3617.4175062491458</c:v>
                </c:pt>
                <c:pt idx="29">
                  <c:v>3584.5692193469695</c:v>
                </c:pt>
              </c:numCache>
            </c:numRef>
          </c:val>
          <c:smooth val="0"/>
          <c:extLst>
            <c:ext xmlns:c16="http://schemas.microsoft.com/office/drawing/2014/chart" uri="{C3380CC4-5D6E-409C-BE32-E72D297353CC}">
              <c16:uniqueId val="{00000008-532C-4E36-B0DC-755E01C60E4A}"/>
            </c:ext>
          </c:extLst>
        </c:ser>
        <c:ser>
          <c:idx val="7"/>
          <c:order val="9"/>
          <c:tx>
            <c:strRef>
              <c:f>Sheet1!$A$9</c:f>
              <c:strCache>
                <c:ptCount val="1"/>
                <c:pt idx="0">
                  <c:v>Osječko-baranjska županija</c:v>
                </c:pt>
              </c:strCache>
            </c:strRef>
          </c:tx>
          <c:spPr>
            <a:ln w="28575" cap="rnd">
              <a:solidFill>
                <a:schemeClr val="tx1">
                  <a:lumMod val="75000"/>
                  <a:lumOff val="25000"/>
                </a:schemeClr>
              </a:solidFill>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Sheet1!$B$9:$AE$9</c:f>
              <c:numCache>
                <c:formatCode>General</c:formatCode>
                <c:ptCount val="30"/>
                <c:pt idx="0">
                  <c:v>3723.894419001113</c:v>
                </c:pt>
                <c:pt idx="1">
                  <c:v>4056.109620332089</c:v>
                </c:pt>
                <c:pt idx="2">
                  <c:v>4128.2289819966882</c:v>
                </c:pt>
                <c:pt idx="3">
                  <c:v>4103.9140241475388</c:v>
                </c:pt>
                <c:pt idx="4">
                  <c:v>4353.125892092492</c:v>
                </c:pt>
                <c:pt idx="5">
                  <c:v>4569.4769894820711</c:v>
                </c:pt>
                <c:pt idx="6">
                  <c:v>4958.5933478146226</c:v>
                </c:pt>
                <c:pt idx="7">
                  <c:v>4982.4029965183072</c:v>
                </c:pt>
                <c:pt idx="8">
                  <c:v>5257.7387520887851</c:v>
                </c:pt>
                <c:pt idx="9">
                  <c:v>5547.2460630918022</c:v>
                </c:pt>
                <c:pt idx="10">
                  <c:v>5840.280957468457</c:v>
                </c:pt>
                <c:pt idx="11">
                  <c:v>6495.3835818030584</c:v>
                </c:pt>
                <c:pt idx="12">
                  <c:v>6662.3433579918865</c:v>
                </c:pt>
                <c:pt idx="13">
                  <c:v>6235.5728714232</c:v>
                </c:pt>
                <c:pt idx="14">
                  <c:v>5813.5568916915154</c:v>
                </c:pt>
                <c:pt idx="15">
                  <c:v>5906.2256120354405</c:v>
                </c:pt>
                <c:pt idx="16">
                  <c:v>5613.2222251522908</c:v>
                </c:pt>
                <c:pt idx="17">
                  <c:v>5603.9041338863308</c:v>
                </c:pt>
                <c:pt idx="18">
                  <c:v>5603.3957539685207</c:v>
                </c:pt>
                <c:pt idx="19">
                  <c:v>5552.053459044625</c:v>
                </c:pt>
                <c:pt idx="20">
                  <c:v>5501.181598722138</c:v>
                </c:pt>
                <c:pt idx="21">
                  <c:v>5450.775862544845</c:v>
                </c:pt>
                <c:pt idx="22">
                  <c:v>5400.8319795519965</c:v>
                </c:pt>
                <c:pt idx="23">
                  <c:v>5351.3457179164197</c:v>
                </c:pt>
                <c:pt idx="24">
                  <c:v>5302.3128845859519</c:v>
                </c:pt>
                <c:pt idx="25">
                  <c:v>5253.7293249281538</c:v>
                </c:pt>
                <c:pt idx="26">
                  <c:v>5205.5909223782819</c:v>
                </c:pt>
                <c:pt idx="27">
                  <c:v>5157.8935980904853</c:v>
                </c:pt>
                <c:pt idx="28">
                  <c:v>5110.6333105921976</c:v>
                </c:pt>
                <c:pt idx="29">
                  <c:v>5063.8060554416979</c:v>
                </c:pt>
              </c:numCache>
            </c:numRef>
          </c:val>
          <c:smooth val="0"/>
          <c:extLst>
            <c:ext xmlns:c16="http://schemas.microsoft.com/office/drawing/2014/chart" uri="{C3380CC4-5D6E-409C-BE32-E72D297353CC}">
              <c16:uniqueId val="{00000009-532C-4E36-B0DC-755E01C60E4A}"/>
            </c:ext>
          </c:extLst>
        </c:ser>
        <c:ser>
          <c:idx val="8"/>
          <c:order val="10"/>
          <c:tx>
            <c:strRef>
              <c:f>Sheet1!$A$10</c:f>
              <c:strCache>
                <c:ptCount val="1"/>
                <c:pt idx="0">
                  <c:v>Vukovarsko-srijemska županija</c:v>
                </c:pt>
              </c:strCache>
            </c:strRef>
          </c:tx>
          <c:spPr>
            <a:ln w="28575" cap="rnd">
              <a:solidFill>
                <a:schemeClr val="tx1">
                  <a:lumMod val="90000"/>
                  <a:lumOff val="10000"/>
                </a:schemeClr>
              </a:solidFill>
              <a:round/>
            </a:ln>
            <a:effectLst/>
          </c:spPr>
          <c:marker>
            <c:symbol val="none"/>
          </c:marker>
          <c:cat>
            <c:numRef>
              <c:f>Sheet1!$B$1:$AE$1</c:f>
              <c:numCache>
                <c:formatCode>General</c:formatCode>
                <c:ptCount val="3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pt idx="28">
                  <c:v>2024</c:v>
                </c:pt>
                <c:pt idx="29">
                  <c:v>2025</c:v>
                </c:pt>
              </c:numCache>
            </c:numRef>
          </c:cat>
          <c:val>
            <c:numRef>
              <c:f>Sheet1!$B$10:$AE$10</c:f>
              <c:numCache>
                <c:formatCode>General</c:formatCode>
                <c:ptCount val="30"/>
                <c:pt idx="0">
                  <c:v>2746.9020117800046</c:v>
                </c:pt>
                <c:pt idx="1">
                  <c:v>3022.8149922951693</c:v>
                </c:pt>
                <c:pt idx="2">
                  <c:v>3101.1275820170108</c:v>
                </c:pt>
                <c:pt idx="3">
                  <c:v>3116.1875217811726</c:v>
                </c:pt>
                <c:pt idx="4">
                  <c:v>3360.6515021024375</c:v>
                </c:pt>
                <c:pt idx="5">
                  <c:v>3586.2671071260024</c:v>
                </c:pt>
                <c:pt idx="6">
                  <c:v>3790.4465660286155</c:v>
                </c:pt>
                <c:pt idx="7">
                  <c:v>4028.27849132028</c:v>
                </c:pt>
                <c:pt idx="8">
                  <c:v>4082.2613892395461</c:v>
                </c:pt>
                <c:pt idx="9">
                  <c:v>4266.4738026358091</c:v>
                </c:pt>
                <c:pt idx="10">
                  <c:v>4749.3363201171742</c:v>
                </c:pt>
                <c:pt idx="11">
                  <c:v>4716.9143704248745</c:v>
                </c:pt>
                <c:pt idx="12">
                  <c:v>5007.6257985378015</c:v>
                </c:pt>
                <c:pt idx="13">
                  <c:v>4662.5955113741647</c:v>
                </c:pt>
                <c:pt idx="14">
                  <c:v>4311.2703317973364</c:v>
                </c:pt>
                <c:pt idx="15">
                  <c:v>4412.7211940165671</c:v>
                </c:pt>
                <c:pt idx="16">
                  <c:v>4161.8650066856189</c:v>
                </c:pt>
                <c:pt idx="17">
                  <c:v>4145.531722225367</c:v>
                </c:pt>
                <c:pt idx="18">
                  <c:v>4142.9113247556279</c:v>
                </c:pt>
                <c:pt idx="19">
                  <c:v>4101.8590539374036</c:v>
                </c:pt>
                <c:pt idx="20">
                  <c:v>4061.213571680948</c:v>
                </c:pt>
                <c:pt idx="21">
                  <c:v>4020.9708471024469</c:v>
                </c:pt>
                <c:pt idx="22">
                  <c:v>3981.1268892602716</c:v>
                </c:pt>
                <c:pt idx="23">
                  <c:v>3941.6777467591905</c:v>
                </c:pt>
                <c:pt idx="24">
                  <c:v>3902.6195073585027</c:v>
                </c:pt>
                <c:pt idx="25">
                  <c:v>3863.9482975840533</c:v>
                </c:pt>
                <c:pt idx="26">
                  <c:v>3825.6602823440953</c:v>
                </c:pt>
                <c:pt idx="27">
                  <c:v>3787.7516645489563</c:v>
                </c:pt>
                <c:pt idx="28">
                  <c:v>3750.2186847344738</c:v>
                </c:pt>
                <c:pt idx="29">
                  <c:v>3713.0576206891637</c:v>
                </c:pt>
              </c:numCache>
            </c:numRef>
          </c:val>
          <c:smooth val="0"/>
          <c:extLst>
            <c:ext xmlns:c16="http://schemas.microsoft.com/office/drawing/2014/chart" uri="{C3380CC4-5D6E-409C-BE32-E72D297353CC}">
              <c16:uniqueId val="{0000000A-532C-4E36-B0DC-755E01C60E4A}"/>
            </c:ext>
          </c:extLst>
        </c:ser>
        <c:dLbls>
          <c:showLegendKey val="0"/>
          <c:showVal val="0"/>
          <c:showCatName val="0"/>
          <c:showSerName val="0"/>
          <c:showPercent val="0"/>
          <c:showBubbleSize val="0"/>
        </c:dLbls>
        <c:smooth val="0"/>
        <c:axId val="-553569072"/>
        <c:axId val="-553578320"/>
      </c:lineChart>
      <c:catAx>
        <c:axId val="-55356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r-Latn-RS"/>
          </a:p>
        </c:txPr>
        <c:crossAx val="-553578320"/>
        <c:crosses val="autoZero"/>
        <c:auto val="1"/>
        <c:lblAlgn val="ctr"/>
        <c:lblOffset val="100"/>
        <c:noMultiLvlLbl val="0"/>
      </c:catAx>
      <c:valAx>
        <c:axId val="-5535783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Gross Value Added per capita (EUR 2005)</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r-Latn-R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r-Latn-RS"/>
          </a:p>
        </c:txPr>
        <c:crossAx val="-553569072"/>
        <c:crosses val="autoZero"/>
        <c:crossBetween val="between"/>
      </c:valAx>
      <c:spPr>
        <a:noFill/>
        <a:ln>
          <a:noFill/>
        </a:ln>
        <a:effectLst/>
      </c:spPr>
    </c:plotArea>
    <c:legend>
      <c:legendPos val="r"/>
      <c:layout>
        <c:manualLayout>
          <c:xMode val="edge"/>
          <c:yMode val="edge"/>
          <c:x val="0.81943447882451936"/>
          <c:y val="0.10575123223288102"/>
          <c:w val="0.17395343057734397"/>
          <c:h val="0.8553037578984584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sr-Latn-RS"/>
        </a:p>
      </c:txPr>
    </c:legend>
    <c:plotVisOnly val="1"/>
    <c:dispBlanksAs val="gap"/>
    <c:showDLblsOverMax val="0"/>
  </c:chart>
  <c:spPr>
    <a:noFill/>
    <a:ln w="9525" cap="flat" cmpd="sng" algn="ctr">
      <a:noFill/>
      <a:round/>
    </a:ln>
    <a:effectLst/>
  </c:spPr>
  <c:txPr>
    <a:bodyPr/>
    <a:lstStyle/>
    <a:p>
      <a:pPr>
        <a:defRPr/>
      </a:pPr>
      <a:endParaRPr lang="sr-Latn-R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578815-3E3F-4600-B243-525C036C91C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hr-HR"/>
        </a:p>
      </dgm:t>
    </dgm:pt>
    <dgm:pt modelId="{80E7AD4A-0366-4DC4-AA73-559B58E6AE3F}">
      <dgm:prSet phldrT="[Tekst]"/>
      <dgm:spPr/>
      <dgm:t>
        <a:bodyPr/>
        <a:lstStyle/>
        <a:p>
          <a:r>
            <a:rPr lang="hr-HR" dirty="0">
              <a:solidFill>
                <a:schemeClr val="tx2"/>
              </a:solidFill>
            </a:rPr>
            <a:t>Komponente</a:t>
          </a:r>
        </a:p>
        <a:p>
          <a:r>
            <a:rPr lang="hr-HR" dirty="0">
              <a:solidFill>
                <a:schemeClr val="tx2"/>
              </a:solidFill>
            </a:rPr>
            <a:t> RAS-a</a:t>
          </a:r>
        </a:p>
      </dgm:t>
    </dgm:pt>
    <dgm:pt modelId="{2A652D21-3BA7-4B1A-9562-292E9900CCBB}" type="parTrans" cxnId="{F2C99F92-816C-4B10-A2F7-4AA46DB7CC06}">
      <dgm:prSet/>
      <dgm:spPr/>
      <dgm:t>
        <a:bodyPr/>
        <a:lstStyle/>
        <a:p>
          <a:endParaRPr lang="hr-HR"/>
        </a:p>
      </dgm:t>
    </dgm:pt>
    <dgm:pt modelId="{AB85B751-0900-4D1C-9134-078585CED880}" type="sibTrans" cxnId="{F2C99F92-816C-4B10-A2F7-4AA46DB7CC06}">
      <dgm:prSet/>
      <dgm:spPr/>
      <dgm:t>
        <a:bodyPr/>
        <a:lstStyle/>
        <a:p>
          <a:endParaRPr lang="hr-HR"/>
        </a:p>
      </dgm:t>
    </dgm:pt>
    <dgm:pt modelId="{71FA9378-4B28-4677-AF67-508AC075D4F0}">
      <dgm:prSet phldrT="[Tekst]"/>
      <dgm:spPr/>
      <dgm:t>
        <a:bodyPr/>
        <a:lstStyle/>
        <a:p>
          <a:r>
            <a:rPr lang="hr-HR" dirty="0">
              <a:solidFill>
                <a:schemeClr val="tx2"/>
              </a:solidFill>
            </a:rPr>
            <a:t>Podrška u programskom razdoblju 2014. - 2020.</a:t>
          </a:r>
        </a:p>
      </dgm:t>
    </dgm:pt>
    <dgm:pt modelId="{B5564295-7E2F-481A-8036-C8EAD6EA12FA}" type="parTrans" cxnId="{73A7580B-3FFB-4883-B440-84D34633B9C6}">
      <dgm:prSet/>
      <dgm:spPr/>
      <dgm:t>
        <a:bodyPr/>
        <a:lstStyle/>
        <a:p>
          <a:endParaRPr lang="hr-HR"/>
        </a:p>
      </dgm:t>
    </dgm:pt>
    <dgm:pt modelId="{5D998E53-2B1C-4604-BE08-1AE2EE71ADC7}" type="sibTrans" cxnId="{73A7580B-3FFB-4883-B440-84D34633B9C6}">
      <dgm:prSet/>
      <dgm:spPr/>
      <dgm:t>
        <a:bodyPr/>
        <a:lstStyle/>
        <a:p>
          <a:endParaRPr lang="hr-HR"/>
        </a:p>
      </dgm:t>
    </dgm:pt>
    <dgm:pt modelId="{A8AA4E59-DC98-4B8F-99F8-2E4A189C58DB}">
      <dgm:prSet phldrT="[Tekst]"/>
      <dgm:spPr/>
      <dgm:t>
        <a:bodyPr/>
        <a:lstStyle/>
        <a:p>
          <a:r>
            <a:rPr lang="hr-HR" dirty="0">
              <a:solidFill>
                <a:schemeClr val="tx2"/>
              </a:solidFill>
            </a:rPr>
            <a:t>Podrška u pripremi za sljedeće programsko razdoblje 2021. - 2027.</a:t>
          </a:r>
        </a:p>
      </dgm:t>
    </dgm:pt>
    <dgm:pt modelId="{71A07C7E-9383-47AF-A5C0-ECEA47D91ED1}" type="parTrans" cxnId="{E4CBDB47-B3E4-452B-BAFE-FB24DEFD21FA}">
      <dgm:prSet/>
      <dgm:spPr/>
      <dgm:t>
        <a:bodyPr/>
        <a:lstStyle/>
        <a:p>
          <a:endParaRPr lang="hr-HR"/>
        </a:p>
      </dgm:t>
    </dgm:pt>
    <dgm:pt modelId="{6121BA9D-C90B-4672-A798-D169AD7C94B2}" type="sibTrans" cxnId="{E4CBDB47-B3E4-452B-BAFE-FB24DEFD21FA}">
      <dgm:prSet/>
      <dgm:spPr/>
      <dgm:t>
        <a:bodyPr/>
        <a:lstStyle/>
        <a:p>
          <a:endParaRPr lang="hr-HR"/>
        </a:p>
      </dgm:t>
    </dgm:pt>
    <dgm:pt modelId="{E6E8AB7A-AAEC-4865-833D-FA8C0F7057D1}" type="pres">
      <dgm:prSet presAssocID="{5E578815-3E3F-4600-B243-525C036C91C3}" presName="hierChild1" presStyleCnt="0">
        <dgm:presLayoutVars>
          <dgm:chPref val="1"/>
          <dgm:dir/>
          <dgm:animOne val="branch"/>
          <dgm:animLvl val="lvl"/>
          <dgm:resizeHandles/>
        </dgm:presLayoutVars>
      </dgm:prSet>
      <dgm:spPr/>
    </dgm:pt>
    <dgm:pt modelId="{EB11A017-5C66-44A1-8E80-FCC36BBDDE1A}" type="pres">
      <dgm:prSet presAssocID="{80E7AD4A-0366-4DC4-AA73-559B58E6AE3F}" presName="hierRoot1" presStyleCnt="0"/>
      <dgm:spPr/>
    </dgm:pt>
    <dgm:pt modelId="{4874FE71-ED2A-40B2-AF26-452843E0C6B6}" type="pres">
      <dgm:prSet presAssocID="{80E7AD4A-0366-4DC4-AA73-559B58E6AE3F}" presName="composite" presStyleCnt="0"/>
      <dgm:spPr/>
    </dgm:pt>
    <dgm:pt modelId="{BEB6D538-CAAE-4C65-8A62-763C40D51D3C}" type="pres">
      <dgm:prSet presAssocID="{80E7AD4A-0366-4DC4-AA73-559B58E6AE3F}" presName="background" presStyleLbl="node0" presStyleIdx="0" presStyleCnt="1"/>
      <dgm:spPr/>
    </dgm:pt>
    <dgm:pt modelId="{0AE1551A-714B-4962-AAC2-273D6FA74A68}" type="pres">
      <dgm:prSet presAssocID="{80E7AD4A-0366-4DC4-AA73-559B58E6AE3F}" presName="text" presStyleLbl="fgAcc0" presStyleIdx="0" presStyleCnt="1">
        <dgm:presLayoutVars>
          <dgm:chPref val="3"/>
        </dgm:presLayoutVars>
      </dgm:prSet>
      <dgm:spPr/>
    </dgm:pt>
    <dgm:pt modelId="{23D37692-E0F7-4788-9A9C-6F0E54CBB739}" type="pres">
      <dgm:prSet presAssocID="{80E7AD4A-0366-4DC4-AA73-559B58E6AE3F}" presName="hierChild2" presStyleCnt="0"/>
      <dgm:spPr/>
    </dgm:pt>
    <dgm:pt modelId="{BB8909B5-7B13-4612-B48F-0D3C1CA624F0}" type="pres">
      <dgm:prSet presAssocID="{B5564295-7E2F-481A-8036-C8EAD6EA12FA}" presName="Name10" presStyleLbl="parChTrans1D2" presStyleIdx="0" presStyleCnt="2"/>
      <dgm:spPr/>
    </dgm:pt>
    <dgm:pt modelId="{0DBF7661-E642-48B1-9FF8-2F9226B0BD96}" type="pres">
      <dgm:prSet presAssocID="{71FA9378-4B28-4677-AF67-508AC075D4F0}" presName="hierRoot2" presStyleCnt="0"/>
      <dgm:spPr/>
    </dgm:pt>
    <dgm:pt modelId="{699CED00-CEC5-4364-805D-48A6DE32B895}" type="pres">
      <dgm:prSet presAssocID="{71FA9378-4B28-4677-AF67-508AC075D4F0}" presName="composite2" presStyleCnt="0"/>
      <dgm:spPr/>
    </dgm:pt>
    <dgm:pt modelId="{1002C81B-3540-4F32-8697-5B8D8F97180B}" type="pres">
      <dgm:prSet presAssocID="{71FA9378-4B28-4677-AF67-508AC075D4F0}" presName="background2" presStyleLbl="node2" presStyleIdx="0" presStyleCnt="2"/>
      <dgm:spPr/>
    </dgm:pt>
    <dgm:pt modelId="{AD2BB7C3-035F-4625-8079-F8979FEEA491}" type="pres">
      <dgm:prSet presAssocID="{71FA9378-4B28-4677-AF67-508AC075D4F0}" presName="text2" presStyleLbl="fgAcc2" presStyleIdx="0" presStyleCnt="2">
        <dgm:presLayoutVars>
          <dgm:chPref val="3"/>
        </dgm:presLayoutVars>
      </dgm:prSet>
      <dgm:spPr/>
    </dgm:pt>
    <dgm:pt modelId="{2EE4ED55-4353-4621-A0D6-EDF6DF33AF8D}" type="pres">
      <dgm:prSet presAssocID="{71FA9378-4B28-4677-AF67-508AC075D4F0}" presName="hierChild3" presStyleCnt="0"/>
      <dgm:spPr/>
    </dgm:pt>
    <dgm:pt modelId="{F2EFB500-9A41-4835-9637-B707643681BA}" type="pres">
      <dgm:prSet presAssocID="{71A07C7E-9383-47AF-A5C0-ECEA47D91ED1}" presName="Name10" presStyleLbl="parChTrans1D2" presStyleIdx="1" presStyleCnt="2"/>
      <dgm:spPr/>
    </dgm:pt>
    <dgm:pt modelId="{C507727E-88CA-4562-A466-AD29F92C4D3B}" type="pres">
      <dgm:prSet presAssocID="{A8AA4E59-DC98-4B8F-99F8-2E4A189C58DB}" presName="hierRoot2" presStyleCnt="0"/>
      <dgm:spPr/>
    </dgm:pt>
    <dgm:pt modelId="{4EF727CD-A48D-4F19-AE11-01A0937C44FF}" type="pres">
      <dgm:prSet presAssocID="{A8AA4E59-DC98-4B8F-99F8-2E4A189C58DB}" presName="composite2" presStyleCnt="0"/>
      <dgm:spPr/>
    </dgm:pt>
    <dgm:pt modelId="{609DB1B5-F92E-4958-B8B0-BE3CE036637F}" type="pres">
      <dgm:prSet presAssocID="{A8AA4E59-DC98-4B8F-99F8-2E4A189C58DB}" presName="background2" presStyleLbl="node2" presStyleIdx="1" presStyleCnt="2"/>
      <dgm:spPr/>
    </dgm:pt>
    <dgm:pt modelId="{1F8D9127-5EDA-4D9D-9C4F-3C4708FF8702}" type="pres">
      <dgm:prSet presAssocID="{A8AA4E59-DC98-4B8F-99F8-2E4A189C58DB}" presName="text2" presStyleLbl="fgAcc2" presStyleIdx="1" presStyleCnt="2">
        <dgm:presLayoutVars>
          <dgm:chPref val="3"/>
        </dgm:presLayoutVars>
      </dgm:prSet>
      <dgm:spPr/>
    </dgm:pt>
    <dgm:pt modelId="{BBF062F7-692C-4D9E-B4BE-95361F0F48AF}" type="pres">
      <dgm:prSet presAssocID="{A8AA4E59-DC98-4B8F-99F8-2E4A189C58DB}" presName="hierChild3" presStyleCnt="0"/>
      <dgm:spPr/>
    </dgm:pt>
  </dgm:ptLst>
  <dgm:cxnLst>
    <dgm:cxn modelId="{73A7580B-3FFB-4883-B440-84D34633B9C6}" srcId="{80E7AD4A-0366-4DC4-AA73-559B58E6AE3F}" destId="{71FA9378-4B28-4677-AF67-508AC075D4F0}" srcOrd="0" destOrd="0" parTransId="{B5564295-7E2F-481A-8036-C8EAD6EA12FA}" sibTransId="{5D998E53-2B1C-4604-BE08-1AE2EE71ADC7}"/>
    <dgm:cxn modelId="{51956F25-7BC7-47F6-A217-81792ED736A3}" type="presOf" srcId="{B5564295-7E2F-481A-8036-C8EAD6EA12FA}" destId="{BB8909B5-7B13-4612-B48F-0D3C1CA624F0}" srcOrd="0" destOrd="0" presId="urn:microsoft.com/office/officeart/2005/8/layout/hierarchy1"/>
    <dgm:cxn modelId="{C0EC7666-AFE5-4D86-BADB-277B6D4F915F}" type="presOf" srcId="{71FA9378-4B28-4677-AF67-508AC075D4F0}" destId="{AD2BB7C3-035F-4625-8079-F8979FEEA491}" srcOrd="0" destOrd="0" presId="urn:microsoft.com/office/officeart/2005/8/layout/hierarchy1"/>
    <dgm:cxn modelId="{E4CBDB47-B3E4-452B-BAFE-FB24DEFD21FA}" srcId="{80E7AD4A-0366-4DC4-AA73-559B58E6AE3F}" destId="{A8AA4E59-DC98-4B8F-99F8-2E4A189C58DB}" srcOrd="1" destOrd="0" parTransId="{71A07C7E-9383-47AF-A5C0-ECEA47D91ED1}" sibTransId="{6121BA9D-C90B-4672-A798-D169AD7C94B2}"/>
    <dgm:cxn modelId="{A6AA186C-A65D-43DD-A1E3-BFB8A3FD6742}" type="presOf" srcId="{A8AA4E59-DC98-4B8F-99F8-2E4A189C58DB}" destId="{1F8D9127-5EDA-4D9D-9C4F-3C4708FF8702}" srcOrd="0" destOrd="0" presId="urn:microsoft.com/office/officeart/2005/8/layout/hierarchy1"/>
    <dgm:cxn modelId="{F3500858-1357-4C72-B04C-F44509EC1EE1}" type="presOf" srcId="{80E7AD4A-0366-4DC4-AA73-559B58E6AE3F}" destId="{0AE1551A-714B-4962-AAC2-273D6FA74A68}" srcOrd="0" destOrd="0" presId="urn:microsoft.com/office/officeart/2005/8/layout/hierarchy1"/>
    <dgm:cxn modelId="{836C7183-A284-44A3-B98E-F36668A20B75}" type="presOf" srcId="{71A07C7E-9383-47AF-A5C0-ECEA47D91ED1}" destId="{F2EFB500-9A41-4835-9637-B707643681BA}" srcOrd="0" destOrd="0" presId="urn:microsoft.com/office/officeart/2005/8/layout/hierarchy1"/>
    <dgm:cxn modelId="{F2C99F92-816C-4B10-A2F7-4AA46DB7CC06}" srcId="{5E578815-3E3F-4600-B243-525C036C91C3}" destId="{80E7AD4A-0366-4DC4-AA73-559B58E6AE3F}" srcOrd="0" destOrd="0" parTransId="{2A652D21-3BA7-4B1A-9562-292E9900CCBB}" sibTransId="{AB85B751-0900-4D1C-9134-078585CED880}"/>
    <dgm:cxn modelId="{2715F1D1-4C90-4440-B26A-99DB93C588C6}" type="presOf" srcId="{5E578815-3E3F-4600-B243-525C036C91C3}" destId="{E6E8AB7A-AAEC-4865-833D-FA8C0F7057D1}" srcOrd="0" destOrd="0" presId="urn:microsoft.com/office/officeart/2005/8/layout/hierarchy1"/>
    <dgm:cxn modelId="{E66778B7-1FD1-4E28-863C-DDB796BAA7FB}" type="presParOf" srcId="{E6E8AB7A-AAEC-4865-833D-FA8C0F7057D1}" destId="{EB11A017-5C66-44A1-8E80-FCC36BBDDE1A}" srcOrd="0" destOrd="0" presId="urn:microsoft.com/office/officeart/2005/8/layout/hierarchy1"/>
    <dgm:cxn modelId="{1029640A-9A2D-4D2D-9DF7-4FB9D2259BFF}" type="presParOf" srcId="{EB11A017-5C66-44A1-8E80-FCC36BBDDE1A}" destId="{4874FE71-ED2A-40B2-AF26-452843E0C6B6}" srcOrd="0" destOrd="0" presId="urn:microsoft.com/office/officeart/2005/8/layout/hierarchy1"/>
    <dgm:cxn modelId="{4ADE0E42-E302-41EA-8301-650B91EFECCA}" type="presParOf" srcId="{4874FE71-ED2A-40B2-AF26-452843E0C6B6}" destId="{BEB6D538-CAAE-4C65-8A62-763C40D51D3C}" srcOrd="0" destOrd="0" presId="urn:microsoft.com/office/officeart/2005/8/layout/hierarchy1"/>
    <dgm:cxn modelId="{7020EFAE-3DEE-4041-BFBC-7761B5D98AC3}" type="presParOf" srcId="{4874FE71-ED2A-40B2-AF26-452843E0C6B6}" destId="{0AE1551A-714B-4962-AAC2-273D6FA74A68}" srcOrd="1" destOrd="0" presId="urn:microsoft.com/office/officeart/2005/8/layout/hierarchy1"/>
    <dgm:cxn modelId="{C02F6953-90B8-42A7-8A96-0BB1AB33FF36}" type="presParOf" srcId="{EB11A017-5C66-44A1-8E80-FCC36BBDDE1A}" destId="{23D37692-E0F7-4788-9A9C-6F0E54CBB739}" srcOrd="1" destOrd="0" presId="urn:microsoft.com/office/officeart/2005/8/layout/hierarchy1"/>
    <dgm:cxn modelId="{2FAAA97D-EAC6-4142-8A97-A39732F1C8E8}" type="presParOf" srcId="{23D37692-E0F7-4788-9A9C-6F0E54CBB739}" destId="{BB8909B5-7B13-4612-B48F-0D3C1CA624F0}" srcOrd="0" destOrd="0" presId="urn:microsoft.com/office/officeart/2005/8/layout/hierarchy1"/>
    <dgm:cxn modelId="{B05A48DD-D6FB-4DD7-AAD1-601A586C8009}" type="presParOf" srcId="{23D37692-E0F7-4788-9A9C-6F0E54CBB739}" destId="{0DBF7661-E642-48B1-9FF8-2F9226B0BD96}" srcOrd="1" destOrd="0" presId="urn:microsoft.com/office/officeart/2005/8/layout/hierarchy1"/>
    <dgm:cxn modelId="{0C17E37C-4150-40EB-B28A-0DF990A6EE8A}" type="presParOf" srcId="{0DBF7661-E642-48B1-9FF8-2F9226B0BD96}" destId="{699CED00-CEC5-4364-805D-48A6DE32B895}" srcOrd="0" destOrd="0" presId="urn:microsoft.com/office/officeart/2005/8/layout/hierarchy1"/>
    <dgm:cxn modelId="{043AE2CC-050B-4AFE-81A3-AA867CCCA542}" type="presParOf" srcId="{699CED00-CEC5-4364-805D-48A6DE32B895}" destId="{1002C81B-3540-4F32-8697-5B8D8F97180B}" srcOrd="0" destOrd="0" presId="urn:microsoft.com/office/officeart/2005/8/layout/hierarchy1"/>
    <dgm:cxn modelId="{2B66B692-CE32-437A-B69F-658896D7ADB3}" type="presParOf" srcId="{699CED00-CEC5-4364-805D-48A6DE32B895}" destId="{AD2BB7C3-035F-4625-8079-F8979FEEA491}" srcOrd="1" destOrd="0" presId="urn:microsoft.com/office/officeart/2005/8/layout/hierarchy1"/>
    <dgm:cxn modelId="{F9440371-4990-41E1-B7B3-B81C36FFD448}" type="presParOf" srcId="{0DBF7661-E642-48B1-9FF8-2F9226B0BD96}" destId="{2EE4ED55-4353-4621-A0D6-EDF6DF33AF8D}" srcOrd="1" destOrd="0" presId="urn:microsoft.com/office/officeart/2005/8/layout/hierarchy1"/>
    <dgm:cxn modelId="{3A12573C-AB14-4CE0-A299-796A9150F4F3}" type="presParOf" srcId="{23D37692-E0F7-4788-9A9C-6F0E54CBB739}" destId="{F2EFB500-9A41-4835-9637-B707643681BA}" srcOrd="2" destOrd="0" presId="urn:microsoft.com/office/officeart/2005/8/layout/hierarchy1"/>
    <dgm:cxn modelId="{252B6635-6E9C-4926-BA74-02661E7E3CC2}" type="presParOf" srcId="{23D37692-E0F7-4788-9A9C-6F0E54CBB739}" destId="{C507727E-88CA-4562-A466-AD29F92C4D3B}" srcOrd="3" destOrd="0" presId="urn:microsoft.com/office/officeart/2005/8/layout/hierarchy1"/>
    <dgm:cxn modelId="{4641E8B0-E5F1-4540-9759-0D758DE96AD4}" type="presParOf" srcId="{C507727E-88CA-4562-A466-AD29F92C4D3B}" destId="{4EF727CD-A48D-4F19-AE11-01A0937C44FF}" srcOrd="0" destOrd="0" presId="urn:microsoft.com/office/officeart/2005/8/layout/hierarchy1"/>
    <dgm:cxn modelId="{0E4CECCD-3608-4C44-8269-7BF9FA925FF2}" type="presParOf" srcId="{4EF727CD-A48D-4F19-AE11-01A0937C44FF}" destId="{609DB1B5-F92E-4958-B8B0-BE3CE036637F}" srcOrd="0" destOrd="0" presId="urn:microsoft.com/office/officeart/2005/8/layout/hierarchy1"/>
    <dgm:cxn modelId="{F442C106-BC90-41B9-A5CE-1AC26729041D}" type="presParOf" srcId="{4EF727CD-A48D-4F19-AE11-01A0937C44FF}" destId="{1F8D9127-5EDA-4D9D-9C4F-3C4708FF8702}" srcOrd="1" destOrd="0" presId="urn:microsoft.com/office/officeart/2005/8/layout/hierarchy1"/>
    <dgm:cxn modelId="{C3FCE63B-3B3D-40D7-A39D-727103A5AAE9}" type="presParOf" srcId="{C507727E-88CA-4562-A466-AD29F92C4D3B}" destId="{BBF062F7-692C-4D9E-B4BE-95361F0F48A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01711F-122A-46EA-B2E6-40EB54B08A3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hr-HR"/>
        </a:p>
      </dgm:t>
    </dgm:pt>
    <dgm:pt modelId="{4780C53A-7E61-431F-BB99-A3E42F4C27B2}">
      <dgm:prSet/>
      <dgm:spPr/>
      <dgm:t>
        <a:bodyPr/>
        <a:lstStyle/>
        <a:p>
          <a:pPr algn="l" rtl="0"/>
          <a:r>
            <a:rPr lang="hr-HR" b="1" dirty="0">
              <a:solidFill>
                <a:schemeClr val="tx2"/>
              </a:solidFill>
            </a:rPr>
            <a:t>1. Poziv za predlaganje programa javnih potreba u kulturi RH</a:t>
          </a:r>
          <a:endParaRPr lang="hr-HR" dirty="0">
            <a:solidFill>
              <a:schemeClr val="tx2"/>
            </a:solidFill>
          </a:endParaRPr>
        </a:p>
      </dgm:t>
    </dgm:pt>
    <dgm:pt modelId="{2C6B9B79-B44B-4EED-B70B-1013B527FFA1}" type="parTrans" cxnId="{F144E7A1-FBFB-4555-B5B1-B0453C9285ED}">
      <dgm:prSet/>
      <dgm:spPr/>
      <dgm:t>
        <a:bodyPr/>
        <a:lstStyle/>
        <a:p>
          <a:endParaRPr lang="hr-HR"/>
        </a:p>
      </dgm:t>
    </dgm:pt>
    <dgm:pt modelId="{F4ECC958-F5C5-4A3A-8A14-525ECB9C4A41}" type="sibTrans" cxnId="{F144E7A1-FBFB-4555-B5B1-B0453C9285ED}">
      <dgm:prSet/>
      <dgm:spPr/>
      <dgm:t>
        <a:bodyPr/>
        <a:lstStyle/>
        <a:p>
          <a:endParaRPr lang="hr-HR"/>
        </a:p>
      </dgm:t>
    </dgm:pt>
    <dgm:pt modelId="{B1B3046B-6449-49A4-A134-4CC4A8EF706E}">
      <dgm:prSet/>
      <dgm:spPr/>
      <dgm:t>
        <a:bodyPr/>
        <a:lstStyle/>
        <a:p>
          <a:pPr algn="l" rtl="0"/>
          <a:r>
            <a:rPr lang="hr-HR" b="1" dirty="0">
              <a:solidFill>
                <a:schemeClr val="tx2"/>
              </a:solidFill>
            </a:rPr>
            <a:t>2. Novi posebni Pozivi za predlaganje programa javnih potreba u kulturi RH</a:t>
          </a:r>
          <a:endParaRPr lang="hr-HR" dirty="0">
            <a:solidFill>
              <a:schemeClr val="tx2"/>
            </a:solidFill>
          </a:endParaRPr>
        </a:p>
      </dgm:t>
    </dgm:pt>
    <dgm:pt modelId="{91DF7723-DBAD-48D9-B2EA-D81C2C74BD85}" type="parTrans" cxnId="{56F96034-C69D-4D46-8331-DE255DFF13C5}">
      <dgm:prSet/>
      <dgm:spPr/>
      <dgm:t>
        <a:bodyPr/>
        <a:lstStyle/>
        <a:p>
          <a:endParaRPr lang="hr-HR"/>
        </a:p>
      </dgm:t>
    </dgm:pt>
    <dgm:pt modelId="{93613183-9117-4203-B4E4-741B61D503DB}" type="sibTrans" cxnId="{56F96034-C69D-4D46-8331-DE255DFF13C5}">
      <dgm:prSet/>
      <dgm:spPr/>
      <dgm:t>
        <a:bodyPr/>
        <a:lstStyle/>
        <a:p>
          <a:endParaRPr lang="hr-HR"/>
        </a:p>
      </dgm:t>
    </dgm:pt>
    <dgm:pt modelId="{C010D000-5733-44E9-B298-6E38F7AA46E2}">
      <dgm:prSet/>
      <dgm:spPr/>
      <dgm:t>
        <a:bodyPr/>
        <a:lstStyle/>
        <a:p>
          <a:pPr algn="l" rtl="0"/>
          <a:r>
            <a:rPr lang="hr-HR" b="1" dirty="0">
              <a:solidFill>
                <a:schemeClr val="tx2"/>
              </a:solidFill>
            </a:rPr>
            <a:t>3. Operativni program Konkurentnost i kohezija 2014.-2020. - ARHEOLOŠKI PARK VUČEDOL</a:t>
          </a:r>
          <a:endParaRPr lang="hr-HR" dirty="0">
            <a:solidFill>
              <a:schemeClr val="tx2"/>
            </a:solidFill>
          </a:endParaRPr>
        </a:p>
      </dgm:t>
    </dgm:pt>
    <dgm:pt modelId="{AA1070BC-A591-4144-99B3-DBC08EE486BF}" type="parTrans" cxnId="{46A74759-65BF-4D4F-B550-70AF4773E9D1}">
      <dgm:prSet/>
      <dgm:spPr/>
      <dgm:t>
        <a:bodyPr/>
        <a:lstStyle/>
        <a:p>
          <a:endParaRPr lang="hr-HR"/>
        </a:p>
      </dgm:t>
    </dgm:pt>
    <dgm:pt modelId="{8102B242-DD4A-4FA6-9ECB-99B2CE7962CE}" type="sibTrans" cxnId="{46A74759-65BF-4D4F-B550-70AF4773E9D1}">
      <dgm:prSet/>
      <dgm:spPr/>
      <dgm:t>
        <a:bodyPr/>
        <a:lstStyle/>
        <a:p>
          <a:endParaRPr lang="hr-HR"/>
        </a:p>
      </dgm:t>
    </dgm:pt>
    <dgm:pt modelId="{E4A659BA-A593-49D1-9050-8CA6DEEF65CF}">
      <dgm:prSet/>
      <dgm:spPr/>
      <dgm:t>
        <a:bodyPr/>
        <a:lstStyle/>
        <a:p>
          <a:pPr algn="l" rtl="0"/>
          <a:r>
            <a:rPr lang="hr-HR" b="1" dirty="0">
              <a:solidFill>
                <a:schemeClr val="tx2"/>
              </a:solidFill>
            </a:rPr>
            <a:t>4. Europski socijalni fond (ESF)</a:t>
          </a:r>
          <a:endParaRPr lang="hr-HR" dirty="0">
            <a:solidFill>
              <a:schemeClr val="tx2"/>
            </a:solidFill>
          </a:endParaRPr>
        </a:p>
      </dgm:t>
    </dgm:pt>
    <dgm:pt modelId="{E0098230-8DB4-44B7-A8D2-AB3A49760140}" type="parTrans" cxnId="{ED4A51FD-9CA6-4B6B-920B-8991B0F8A8AE}">
      <dgm:prSet/>
      <dgm:spPr/>
      <dgm:t>
        <a:bodyPr/>
        <a:lstStyle/>
        <a:p>
          <a:endParaRPr lang="hr-HR"/>
        </a:p>
      </dgm:t>
    </dgm:pt>
    <dgm:pt modelId="{988A5E85-C027-43F9-8786-2F72DFA99DF0}" type="sibTrans" cxnId="{ED4A51FD-9CA6-4B6B-920B-8991B0F8A8AE}">
      <dgm:prSet/>
      <dgm:spPr/>
      <dgm:t>
        <a:bodyPr/>
        <a:lstStyle/>
        <a:p>
          <a:endParaRPr lang="hr-HR"/>
        </a:p>
      </dgm:t>
    </dgm:pt>
    <dgm:pt modelId="{BCE18B4D-C180-4884-94AC-61BD7D199CB6}" type="pres">
      <dgm:prSet presAssocID="{4601711F-122A-46EA-B2E6-40EB54B08A3E}" presName="Name0" presStyleCnt="0">
        <dgm:presLayoutVars>
          <dgm:chMax val="7"/>
          <dgm:dir/>
          <dgm:animLvl val="lvl"/>
          <dgm:resizeHandles val="exact"/>
        </dgm:presLayoutVars>
      </dgm:prSet>
      <dgm:spPr/>
    </dgm:pt>
    <dgm:pt modelId="{D654D629-CC43-4BAB-AE12-E200D60EA102}" type="pres">
      <dgm:prSet presAssocID="{4780C53A-7E61-431F-BB99-A3E42F4C27B2}" presName="circle1" presStyleLbl="node1" presStyleIdx="0" presStyleCnt="4"/>
      <dgm:spPr/>
    </dgm:pt>
    <dgm:pt modelId="{1BE49FF8-FCCB-41AA-ADCE-0F4445750275}" type="pres">
      <dgm:prSet presAssocID="{4780C53A-7E61-431F-BB99-A3E42F4C27B2}" presName="space" presStyleCnt="0"/>
      <dgm:spPr/>
    </dgm:pt>
    <dgm:pt modelId="{E1839344-0EA1-466B-9613-5FD2D5196353}" type="pres">
      <dgm:prSet presAssocID="{4780C53A-7E61-431F-BB99-A3E42F4C27B2}" presName="rect1" presStyleLbl="alignAcc1" presStyleIdx="0" presStyleCnt="4"/>
      <dgm:spPr/>
    </dgm:pt>
    <dgm:pt modelId="{5D0F3B16-7378-48FA-9B6E-FE345BE8825F}" type="pres">
      <dgm:prSet presAssocID="{B1B3046B-6449-49A4-A134-4CC4A8EF706E}" presName="vertSpace2" presStyleLbl="node1" presStyleIdx="0" presStyleCnt="4"/>
      <dgm:spPr/>
    </dgm:pt>
    <dgm:pt modelId="{47706850-9C3A-4200-8345-D030F0A499C1}" type="pres">
      <dgm:prSet presAssocID="{B1B3046B-6449-49A4-A134-4CC4A8EF706E}" presName="circle2" presStyleLbl="node1" presStyleIdx="1" presStyleCnt="4"/>
      <dgm:spPr/>
    </dgm:pt>
    <dgm:pt modelId="{6AFA27D6-1C35-4FBE-8461-4D97B03D9750}" type="pres">
      <dgm:prSet presAssocID="{B1B3046B-6449-49A4-A134-4CC4A8EF706E}" presName="rect2" presStyleLbl="alignAcc1" presStyleIdx="1" presStyleCnt="4"/>
      <dgm:spPr/>
    </dgm:pt>
    <dgm:pt modelId="{BD4E044B-F04B-42F2-B397-6A4C47F7A031}" type="pres">
      <dgm:prSet presAssocID="{C010D000-5733-44E9-B298-6E38F7AA46E2}" presName="vertSpace3" presStyleLbl="node1" presStyleIdx="1" presStyleCnt="4"/>
      <dgm:spPr/>
    </dgm:pt>
    <dgm:pt modelId="{4F7CB69C-E3FB-4B89-A2D3-71511F424DBB}" type="pres">
      <dgm:prSet presAssocID="{C010D000-5733-44E9-B298-6E38F7AA46E2}" presName="circle3" presStyleLbl="node1" presStyleIdx="2" presStyleCnt="4"/>
      <dgm:spPr/>
    </dgm:pt>
    <dgm:pt modelId="{5760B82E-EF6E-4E5D-B9A9-B6DEF22EB801}" type="pres">
      <dgm:prSet presAssocID="{C010D000-5733-44E9-B298-6E38F7AA46E2}" presName="rect3" presStyleLbl="alignAcc1" presStyleIdx="2" presStyleCnt="4"/>
      <dgm:spPr/>
    </dgm:pt>
    <dgm:pt modelId="{C273C7B5-B348-43DC-9265-4292A4317B68}" type="pres">
      <dgm:prSet presAssocID="{E4A659BA-A593-49D1-9050-8CA6DEEF65CF}" presName="vertSpace4" presStyleLbl="node1" presStyleIdx="2" presStyleCnt="4"/>
      <dgm:spPr/>
    </dgm:pt>
    <dgm:pt modelId="{185137DE-EF23-436E-B838-120F9638A903}" type="pres">
      <dgm:prSet presAssocID="{E4A659BA-A593-49D1-9050-8CA6DEEF65CF}" presName="circle4" presStyleLbl="node1" presStyleIdx="3" presStyleCnt="4"/>
      <dgm:spPr/>
    </dgm:pt>
    <dgm:pt modelId="{DB69D3EC-FEFF-4D81-A8F8-E03519447700}" type="pres">
      <dgm:prSet presAssocID="{E4A659BA-A593-49D1-9050-8CA6DEEF65CF}" presName="rect4" presStyleLbl="alignAcc1" presStyleIdx="3" presStyleCnt="4"/>
      <dgm:spPr/>
    </dgm:pt>
    <dgm:pt modelId="{43481109-CEF7-4659-B75F-5FB731912873}" type="pres">
      <dgm:prSet presAssocID="{4780C53A-7E61-431F-BB99-A3E42F4C27B2}" presName="rect1ParTxNoCh" presStyleLbl="alignAcc1" presStyleIdx="3" presStyleCnt="4">
        <dgm:presLayoutVars>
          <dgm:chMax val="1"/>
          <dgm:bulletEnabled val="1"/>
        </dgm:presLayoutVars>
      </dgm:prSet>
      <dgm:spPr/>
    </dgm:pt>
    <dgm:pt modelId="{640410CC-A977-43AF-AB06-E48199881E64}" type="pres">
      <dgm:prSet presAssocID="{B1B3046B-6449-49A4-A134-4CC4A8EF706E}" presName="rect2ParTxNoCh" presStyleLbl="alignAcc1" presStyleIdx="3" presStyleCnt="4">
        <dgm:presLayoutVars>
          <dgm:chMax val="1"/>
          <dgm:bulletEnabled val="1"/>
        </dgm:presLayoutVars>
      </dgm:prSet>
      <dgm:spPr/>
    </dgm:pt>
    <dgm:pt modelId="{25D58233-6E97-42E5-B7B2-1B4A425EDF3A}" type="pres">
      <dgm:prSet presAssocID="{C010D000-5733-44E9-B298-6E38F7AA46E2}" presName="rect3ParTxNoCh" presStyleLbl="alignAcc1" presStyleIdx="3" presStyleCnt="4">
        <dgm:presLayoutVars>
          <dgm:chMax val="1"/>
          <dgm:bulletEnabled val="1"/>
        </dgm:presLayoutVars>
      </dgm:prSet>
      <dgm:spPr/>
    </dgm:pt>
    <dgm:pt modelId="{FD2ADA48-0EB1-4949-BB99-D8FC34479D99}" type="pres">
      <dgm:prSet presAssocID="{E4A659BA-A593-49D1-9050-8CA6DEEF65CF}" presName="rect4ParTxNoCh" presStyleLbl="alignAcc1" presStyleIdx="3" presStyleCnt="4">
        <dgm:presLayoutVars>
          <dgm:chMax val="1"/>
          <dgm:bulletEnabled val="1"/>
        </dgm:presLayoutVars>
      </dgm:prSet>
      <dgm:spPr/>
    </dgm:pt>
  </dgm:ptLst>
  <dgm:cxnLst>
    <dgm:cxn modelId="{1F93000A-9C91-425C-ABF6-2775F80CC197}" type="presOf" srcId="{4601711F-122A-46EA-B2E6-40EB54B08A3E}" destId="{BCE18B4D-C180-4884-94AC-61BD7D199CB6}" srcOrd="0" destOrd="0" presId="urn:microsoft.com/office/officeart/2005/8/layout/target3"/>
    <dgm:cxn modelId="{2F7C8829-BA4A-43F9-83F1-6886138F490B}" type="presOf" srcId="{B1B3046B-6449-49A4-A134-4CC4A8EF706E}" destId="{640410CC-A977-43AF-AB06-E48199881E64}" srcOrd="1" destOrd="0" presId="urn:microsoft.com/office/officeart/2005/8/layout/target3"/>
    <dgm:cxn modelId="{56F96034-C69D-4D46-8331-DE255DFF13C5}" srcId="{4601711F-122A-46EA-B2E6-40EB54B08A3E}" destId="{B1B3046B-6449-49A4-A134-4CC4A8EF706E}" srcOrd="1" destOrd="0" parTransId="{91DF7723-DBAD-48D9-B2EA-D81C2C74BD85}" sibTransId="{93613183-9117-4203-B4E4-741B61D503DB}"/>
    <dgm:cxn modelId="{D8BA7747-5BC3-4228-961F-504D9D034319}" type="presOf" srcId="{E4A659BA-A593-49D1-9050-8CA6DEEF65CF}" destId="{DB69D3EC-FEFF-4D81-A8F8-E03519447700}" srcOrd="0" destOrd="0" presId="urn:microsoft.com/office/officeart/2005/8/layout/target3"/>
    <dgm:cxn modelId="{05294752-349F-4C3F-857A-F9FF548E0BD2}" type="presOf" srcId="{4780C53A-7E61-431F-BB99-A3E42F4C27B2}" destId="{43481109-CEF7-4659-B75F-5FB731912873}" srcOrd="1" destOrd="0" presId="urn:microsoft.com/office/officeart/2005/8/layout/target3"/>
    <dgm:cxn modelId="{E1A4F177-333E-4329-A21E-BE8462C2B1ED}" type="presOf" srcId="{E4A659BA-A593-49D1-9050-8CA6DEEF65CF}" destId="{FD2ADA48-0EB1-4949-BB99-D8FC34479D99}" srcOrd="1" destOrd="0" presId="urn:microsoft.com/office/officeart/2005/8/layout/target3"/>
    <dgm:cxn modelId="{46A74759-65BF-4D4F-B550-70AF4773E9D1}" srcId="{4601711F-122A-46EA-B2E6-40EB54B08A3E}" destId="{C010D000-5733-44E9-B298-6E38F7AA46E2}" srcOrd="2" destOrd="0" parTransId="{AA1070BC-A591-4144-99B3-DBC08EE486BF}" sibTransId="{8102B242-DD4A-4FA6-9ECB-99B2CE7962CE}"/>
    <dgm:cxn modelId="{CE78599E-7A41-49F2-80E1-40B057E03DD8}" type="presOf" srcId="{C010D000-5733-44E9-B298-6E38F7AA46E2}" destId="{25D58233-6E97-42E5-B7B2-1B4A425EDF3A}" srcOrd="1" destOrd="0" presId="urn:microsoft.com/office/officeart/2005/8/layout/target3"/>
    <dgm:cxn modelId="{4D53999E-75DC-4AA6-BB21-CDEB897C8572}" type="presOf" srcId="{C010D000-5733-44E9-B298-6E38F7AA46E2}" destId="{5760B82E-EF6E-4E5D-B9A9-B6DEF22EB801}" srcOrd="0" destOrd="0" presId="urn:microsoft.com/office/officeart/2005/8/layout/target3"/>
    <dgm:cxn modelId="{F144E7A1-FBFB-4555-B5B1-B0453C9285ED}" srcId="{4601711F-122A-46EA-B2E6-40EB54B08A3E}" destId="{4780C53A-7E61-431F-BB99-A3E42F4C27B2}" srcOrd="0" destOrd="0" parTransId="{2C6B9B79-B44B-4EED-B70B-1013B527FFA1}" sibTransId="{F4ECC958-F5C5-4A3A-8A14-525ECB9C4A41}"/>
    <dgm:cxn modelId="{2D0B58B1-2D91-47A6-A9BC-F248130E799E}" type="presOf" srcId="{B1B3046B-6449-49A4-A134-4CC4A8EF706E}" destId="{6AFA27D6-1C35-4FBE-8461-4D97B03D9750}" srcOrd="0" destOrd="0" presId="urn:microsoft.com/office/officeart/2005/8/layout/target3"/>
    <dgm:cxn modelId="{D68192D1-F9CB-416E-BAE1-24E9E16198E4}" type="presOf" srcId="{4780C53A-7E61-431F-BB99-A3E42F4C27B2}" destId="{E1839344-0EA1-466B-9613-5FD2D5196353}" srcOrd="0" destOrd="0" presId="urn:microsoft.com/office/officeart/2005/8/layout/target3"/>
    <dgm:cxn modelId="{ED4A51FD-9CA6-4B6B-920B-8991B0F8A8AE}" srcId="{4601711F-122A-46EA-B2E6-40EB54B08A3E}" destId="{E4A659BA-A593-49D1-9050-8CA6DEEF65CF}" srcOrd="3" destOrd="0" parTransId="{E0098230-8DB4-44B7-A8D2-AB3A49760140}" sibTransId="{988A5E85-C027-43F9-8786-2F72DFA99DF0}"/>
    <dgm:cxn modelId="{E1C3EB3A-712D-4370-8F7C-38694B3F414A}" type="presParOf" srcId="{BCE18B4D-C180-4884-94AC-61BD7D199CB6}" destId="{D654D629-CC43-4BAB-AE12-E200D60EA102}" srcOrd="0" destOrd="0" presId="urn:microsoft.com/office/officeart/2005/8/layout/target3"/>
    <dgm:cxn modelId="{8D500370-4B36-462F-934F-F65B208EE264}" type="presParOf" srcId="{BCE18B4D-C180-4884-94AC-61BD7D199CB6}" destId="{1BE49FF8-FCCB-41AA-ADCE-0F4445750275}" srcOrd="1" destOrd="0" presId="urn:microsoft.com/office/officeart/2005/8/layout/target3"/>
    <dgm:cxn modelId="{0BAE8F6B-E779-4444-942C-CDEA6E472E0C}" type="presParOf" srcId="{BCE18B4D-C180-4884-94AC-61BD7D199CB6}" destId="{E1839344-0EA1-466B-9613-5FD2D5196353}" srcOrd="2" destOrd="0" presId="urn:microsoft.com/office/officeart/2005/8/layout/target3"/>
    <dgm:cxn modelId="{32F30D37-9F85-435C-984E-83FB69C3FF25}" type="presParOf" srcId="{BCE18B4D-C180-4884-94AC-61BD7D199CB6}" destId="{5D0F3B16-7378-48FA-9B6E-FE345BE8825F}" srcOrd="3" destOrd="0" presId="urn:microsoft.com/office/officeart/2005/8/layout/target3"/>
    <dgm:cxn modelId="{3B070785-5841-4B96-8E70-8CB86B9BB4EF}" type="presParOf" srcId="{BCE18B4D-C180-4884-94AC-61BD7D199CB6}" destId="{47706850-9C3A-4200-8345-D030F0A499C1}" srcOrd="4" destOrd="0" presId="urn:microsoft.com/office/officeart/2005/8/layout/target3"/>
    <dgm:cxn modelId="{40DF7A01-95FE-4319-A1E3-56E1AE336CCB}" type="presParOf" srcId="{BCE18B4D-C180-4884-94AC-61BD7D199CB6}" destId="{6AFA27D6-1C35-4FBE-8461-4D97B03D9750}" srcOrd="5" destOrd="0" presId="urn:microsoft.com/office/officeart/2005/8/layout/target3"/>
    <dgm:cxn modelId="{334A208C-3B73-44B3-B6DB-9B4BE63A835A}" type="presParOf" srcId="{BCE18B4D-C180-4884-94AC-61BD7D199CB6}" destId="{BD4E044B-F04B-42F2-B397-6A4C47F7A031}" srcOrd="6" destOrd="0" presId="urn:microsoft.com/office/officeart/2005/8/layout/target3"/>
    <dgm:cxn modelId="{C04635DE-D90C-4D40-9D9D-043B43EAB630}" type="presParOf" srcId="{BCE18B4D-C180-4884-94AC-61BD7D199CB6}" destId="{4F7CB69C-E3FB-4B89-A2D3-71511F424DBB}" srcOrd="7" destOrd="0" presId="urn:microsoft.com/office/officeart/2005/8/layout/target3"/>
    <dgm:cxn modelId="{39D486EF-19B7-4C3E-9F57-DC3934CA2622}" type="presParOf" srcId="{BCE18B4D-C180-4884-94AC-61BD7D199CB6}" destId="{5760B82E-EF6E-4E5D-B9A9-B6DEF22EB801}" srcOrd="8" destOrd="0" presId="urn:microsoft.com/office/officeart/2005/8/layout/target3"/>
    <dgm:cxn modelId="{32597A63-80F9-4171-9B95-D12529E7072E}" type="presParOf" srcId="{BCE18B4D-C180-4884-94AC-61BD7D199CB6}" destId="{C273C7B5-B348-43DC-9265-4292A4317B68}" srcOrd="9" destOrd="0" presId="urn:microsoft.com/office/officeart/2005/8/layout/target3"/>
    <dgm:cxn modelId="{AA8DAA9E-B40D-40C9-996C-0A4D985F6E47}" type="presParOf" srcId="{BCE18B4D-C180-4884-94AC-61BD7D199CB6}" destId="{185137DE-EF23-436E-B838-120F9638A903}" srcOrd="10" destOrd="0" presId="urn:microsoft.com/office/officeart/2005/8/layout/target3"/>
    <dgm:cxn modelId="{8C905232-D05C-4327-9688-071540DC315B}" type="presParOf" srcId="{BCE18B4D-C180-4884-94AC-61BD7D199CB6}" destId="{DB69D3EC-FEFF-4D81-A8F8-E03519447700}" srcOrd="11" destOrd="0" presId="urn:microsoft.com/office/officeart/2005/8/layout/target3"/>
    <dgm:cxn modelId="{BAEB3221-A9B5-40C9-8601-8583AB5EA3CD}" type="presParOf" srcId="{BCE18B4D-C180-4884-94AC-61BD7D199CB6}" destId="{43481109-CEF7-4659-B75F-5FB731912873}" srcOrd="12" destOrd="0" presId="urn:microsoft.com/office/officeart/2005/8/layout/target3"/>
    <dgm:cxn modelId="{09E2D22A-AD6E-49E5-9BC6-D98D6A1923FD}" type="presParOf" srcId="{BCE18B4D-C180-4884-94AC-61BD7D199CB6}" destId="{640410CC-A977-43AF-AB06-E48199881E64}" srcOrd="13" destOrd="0" presId="urn:microsoft.com/office/officeart/2005/8/layout/target3"/>
    <dgm:cxn modelId="{22DAAEBA-523F-4154-80AC-DAAAD20DB6A0}" type="presParOf" srcId="{BCE18B4D-C180-4884-94AC-61BD7D199CB6}" destId="{25D58233-6E97-42E5-B7B2-1B4A425EDF3A}" srcOrd="14" destOrd="0" presId="urn:microsoft.com/office/officeart/2005/8/layout/target3"/>
    <dgm:cxn modelId="{C565FC8A-B36E-450C-A051-F09F5DF530D6}" type="presParOf" srcId="{BCE18B4D-C180-4884-94AC-61BD7D199CB6}" destId="{FD2ADA48-0EB1-4949-BB99-D8FC34479D99}"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FB500-9A41-4835-9637-B707643681BA}">
      <dsp:nvSpPr>
        <dsp:cNvPr id="0" name=""/>
        <dsp:cNvSpPr/>
      </dsp:nvSpPr>
      <dsp:spPr>
        <a:xfrm>
          <a:off x="5335577" y="1724922"/>
          <a:ext cx="1659046" cy="789555"/>
        </a:xfrm>
        <a:custGeom>
          <a:avLst/>
          <a:gdLst/>
          <a:ahLst/>
          <a:cxnLst/>
          <a:rect l="0" t="0" r="0" b="0"/>
          <a:pathLst>
            <a:path>
              <a:moveTo>
                <a:pt x="0" y="0"/>
              </a:moveTo>
              <a:lnTo>
                <a:pt x="0" y="538058"/>
              </a:lnTo>
              <a:lnTo>
                <a:pt x="1659046" y="538058"/>
              </a:lnTo>
              <a:lnTo>
                <a:pt x="1659046" y="7895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8909B5-7B13-4612-B48F-0D3C1CA624F0}">
      <dsp:nvSpPr>
        <dsp:cNvPr id="0" name=""/>
        <dsp:cNvSpPr/>
      </dsp:nvSpPr>
      <dsp:spPr>
        <a:xfrm>
          <a:off x="3676530" y="1724922"/>
          <a:ext cx="1659046" cy="789555"/>
        </a:xfrm>
        <a:custGeom>
          <a:avLst/>
          <a:gdLst/>
          <a:ahLst/>
          <a:cxnLst/>
          <a:rect l="0" t="0" r="0" b="0"/>
          <a:pathLst>
            <a:path>
              <a:moveTo>
                <a:pt x="1659046" y="0"/>
              </a:moveTo>
              <a:lnTo>
                <a:pt x="1659046" y="538058"/>
              </a:lnTo>
              <a:lnTo>
                <a:pt x="0" y="538058"/>
              </a:lnTo>
              <a:lnTo>
                <a:pt x="0" y="7895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B6D538-CAAE-4C65-8A62-763C40D51D3C}">
      <dsp:nvSpPr>
        <dsp:cNvPr id="0" name=""/>
        <dsp:cNvSpPr/>
      </dsp:nvSpPr>
      <dsp:spPr>
        <a:xfrm>
          <a:off x="3978175" y="1022"/>
          <a:ext cx="2714803" cy="1723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E1551A-714B-4962-AAC2-273D6FA74A68}">
      <dsp:nvSpPr>
        <dsp:cNvPr id="0" name=""/>
        <dsp:cNvSpPr/>
      </dsp:nvSpPr>
      <dsp:spPr>
        <a:xfrm>
          <a:off x="4279820" y="287584"/>
          <a:ext cx="2714803" cy="1723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HR" sz="2200" kern="1200" dirty="0">
              <a:solidFill>
                <a:schemeClr val="tx2"/>
              </a:solidFill>
            </a:rPr>
            <a:t>Komponente</a:t>
          </a:r>
        </a:p>
        <a:p>
          <a:pPr marL="0" lvl="0" indent="0" algn="ctr" defTabSz="977900">
            <a:lnSpc>
              <a:spcPct val="90000"/>
            </a:lnSpc>
            <a:spcBef>
              <a:spcPct val="0"/>
            </a:spcBef>
            <a:spcAft>
              <a:spcPct val="35000"/>
            </a:spcAft>
            <a:buNone/>
          </a:pPr>
          <a:r>
            <a:rPr lang="hr-HR" sz="2200" kern="1200" dirty="0">
              <a:solidFill>
                <a:schemeClr val="tx2"/>
              </a:solidFill>
            </a:rPr>
            <a:t> RAS-a</a:t>
          </a:r>
        </a:p>
      </dsp:txBody>
      <dsp:txXfrm>
        <a:off x="4330311" y="338075"/>
        <a:ext cx="2613821" cy="1622918"/>
      </dsp:txXfrm>
    </dsp:sp>
    <dsp:sp modelId="{1002C81B-3540-4F32-8697-5B8D8F97180B}">
      <dsp:nvSpPr>
        <dsp:cNvPr id="0" name=""/>
        <dsp:cNvSpPr/>
      </dsp:nvSpPr>
      <dsp:spPr>
        <a:xfrm>
          <a:off x="2319129" y="2514477"/>
          <a:ext cx="2714803" cy="1723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2BB7C3-035F-4625-8079-F8979FEEA491}">
      <dsp:nvSpPr>
        <dsp:cNvPr id="0" name=""/>
        <dsp:cNvSpPr/>
      </dsp:nvSpPr>
      <dsp:spPr>
        <a:xfrm>
          <a:off x="2620773" y="2801040"/>
          <a:ext cx="2714803" cy="1723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HR" sz="2200" kern="1200" dirty="0">
              <a:solidFill>
                <a:schemeClr val="tx2"/>
              </a:solidFill>
            </a:rPr>
            <a:t>Podrška u programskom razdoblju 2014. - 2020.</a:t>
          </a:r>
        </a:p>
      </dsp:txBody>
      <dsp:txXfrm>
        <a:off x="2671264" y="2851531"/>
        <a:ext cx="2613821" cy="1622918"/>
      </dsp:txXfrm>
    </dsp:sp>
    <dsp:sp modelId="{609DB1B5-F92E-4958-B8B0-BE3CE036637F}">
      <dsp:nvSpPr>
        <dsp:cNvPr id="0" name=""/>
        <dsp:cNvSpPr/>
      </dsp:nvSpPr>
      <dsp:spPr>
        <a:xfrm>
          <a:off x="5637222" y="2514477"/>
          <a:ext cx="2714803" cy="17239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8D9127-5EDA-4D9D-9C4F-3C4708FF8702}">
      <dsp:nvSpPr>
        <dsp:cNvPr id="0" name=""/>
        <dsp:cNvSpPr/>
      </dsp:nvSpPr>
      <dsp:spPr>
        <a:xfrm>
          <a:off x="5938867" y="2801040"/>
          <a:ext cx="2714803" cy="1723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HR" sz="2200" kern="1200" dirty="0">
              <a:solidFill>
                <a:schemeClr val="tx2"/>
              </a:solidFill>
            </a:rPr>
            <a:t>Podrška u pripremi za sljedeće programsko razdoblje 2021. - 2027.</a:t>
          </a:r>
        </a:p>
      </dsp:txBody>
      <dsp:txXfrm>
        <a:off x="5989358" y="2851531"/>
        <a:ext cx="2613821" cy="1622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4D629-CC43-4BAB-AE12-E200D60EA102}">
      <dsp:nvSpPr>
        <dsp:cNvPr id="0" name=""/>
        <dsp:cNvSpPr/>
      </dsp:nvSpPr>
      <dsp:spPr>
        <a:xfrm>
          <a:off x="0" y="0"/>
          <a:ext cx="4525962" cy="452596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839344-0EA1-466B-9613-5FD2D5196353}">
      <dsp:nvSpPr>
        <dsp:cNvPr id="0" name=""/>
        <dsp:cNvSpPr/>
      </dsp:nvSpPr>
      <dsp:spPr>
        <a:xfrm>
          <a:off x="2262981" y="0"/>
          <a:ext cx="8709818" cy="45259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hr-HR" sz="2700" b="1" kern="1200" dirty="0">
              <a:solidFill>
                <a:schemeClr val="tx2"/>
              </a:solidFill>
            </a:rPr>
            <a:t>1. Poziv za predlaganje programa javnih potreba u kulturi RH</a:t>
          </a:r>
          <a:endParaRPr lang="hr-HR" sz="2700" kern="1200" dirty="0">
            <a:solidFill>
              <a:schemeClr val="tx2"/>
            </a:solidFill>
          </a:endParaRPr>
        </a:p>
      </dsp:txBody>
      <dsp:txXfrm>
        <a:off x="2262981" y="0"/>
        <a:ext cx="8709818" cy="961767"/>
      </dsp:txXfrm>
    </dsp:sp>
    <dsp:sp modelId="{47706850-9C3A-4200-8345-D030F0A499C1}">
      <dsp:nvSpPr>
        <dsp:cNvPr id="0" name=""/>
        <dsp:cNvSpPr/>
      </dsp:nvSpPr>
      <dsp:spPr>
        <a:xfrm>
          <a:off x="594032" y="961767"/>
          <a:ext cx="3337897" cy="333789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A27D6-1C35-4FBE-8461-4D97B03D9750}">
      <dsp:nvSpPr>
        <dsp:cNvPr id="0" name=""/>
        <dsp:cNvSpPr/>
      </dsp:nvSpPr>
      <dsp:spPr>
        <a:xfrm>
          <a:off x="2262981" y="961767"/>
          <a:ext cx="8709818" cy="33378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hr-HR" sz="2700" b="1" kern="1200" dirty="0">
              <a:solidFill>
                <a:schemeClr val="tx2"/>
              </a:solidFill>
            </a:rPr>
            <a:t>2. Novi posebni Pozivi za predlaganje programa javnih potreba u kulturi RH</a:t>
          </a:r>
          <a:endParaRPr lang="hr-HR" sz="2700" kern="1200" dirty="0">
            <a:solidFill>
              <a:schemeClr val="tx2"/>
            </a:solidFill>
          </a:endParaRPr>
        </a:p>
      </dsp:txBody>
      <dsp:txXfrm>
        <a:off x="2262981" y="961767"/>
        <a:ext cx="8709818" cy="961767"/>
      </dsp:txXfrm>
    </dsp:sp>
    <dsp:sp modelId="{4F7CB69C-E3FB-4B89-A2D3-71511F424DBB}">
      <dsp:nvSpPr>
        <dsp:cNvPr id="0" name=""/>
        <dsp:cNvSpPr/>
      </dsp:nvSpPr>
      <dsp:spPr>
        <a:xfrm>
          <a:off x="1188065" y="1923534"/>
          <a:ext cx="2149832" cy="214983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60B82E-EF6E-4E5D-B9A9-B6DEF22EB801}">
      <dsp:nvSpPr>
        <dsp:cNvPr id="0" name=""/>
        <dsp:cNvSpPr/>
      </dsp:nvSpPr>
      <dsp:spPr>
        <a:xfrm>
          <a:off x="2262981" y="1923534"/>
          <a:ext cx="8709818" cy="214983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hr-HR" sz="2700" b="1" kern="1200" dirty="0">
              <a:solidFill>
                <a:schemeClr val="tx2"/>
              </a:solidFill>
            </a:rPr>
            <a:t>3. Operativni program Konkurentnost i kohezija 2014.-2020. - ARHEOLOŠKI PARK VUČEDOL</a:t>
          </a:r>
          <a:endParaRPr lang="hr-HR" sz="2700" kern="1200" dirty="0">
            <a:solidFill>
              <a:schemeClr val="tx2"/>
            </a:solidFill>
          </a:endParaRPr>
        </a:p>
      </dsp:txBody>
      <dsp:txXfrm>
        <a:off x="2262981" y="1923534"/>
        <a:ext cx="8709818" cy="961767"/>
      </dsp:txXfrm>
    </dsp:sp>
    <dsp:sp modelId="{185137DE-EF23-436E-B838-120F9638A903}">
      <dsp:nvSpPr>
        <dsp:cNvPr id="0" name=""/>
        <dsp:cNvSpPr/>
      </dsp:nvSpPr>
      <dsp:spPr>
        <a:xfrm>
          <a:off x="1782097" y="2885301"/>
          <a:ext cx="961767" cy="96176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69D3EC-FEFF-4D81-A8F8-E03519447700}">
      <dsp:nvSpPr>
        <dsp:cNvPr id="0" name=""/>
        <dsp:cNvSpPr/>
      </dsp:nvSpPr>
      <dsp:spPr>
        <a:xfrm>
          <a:off x="2262981" y="2885301"/>
          <a:ext cx="8709818" cy="96176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hr-HR" sz="2700" b="1" kern="1200" dirty="0">
              <a:solidFill>
                <a:schemeClr val="tx2"/>
              </a:solidFill>
            </a:rPr>
            <a:t>4. Europski socijalni fond (ESF)</a:t>
          </a:r>
          <a:endParaRPr lang="hr-HR" sz="2700" kern="1200" dirty="0">
            <a:solidFill>
              <a:schemeClr val="tx2"/>
            </a:solidFill>
          </a:endParaRPr>
        </a:p>
      </dsp:txBody>
      <dsp:txXfrm>
        <a:off x="2262981" y="2885301"/>
        <a:ext cx="8709818" cy="96176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565" cy="493868"/>
          </a:xfrm>
          <a:prstGeom prst="rect">
            <a:avLst/>
          </a:prstGeom>
        </p:spPr>
        <p:txBody>
          <a:bodyPr vert="horz" lIns="90763" tIns="45382" rIns="90763" bIns="45382" rtlCol="0"/>
          <a:lstStyle>
            <a:lvl1pPr algn="l">
              <a:defRPr sz="1200"/>
            </a:lvl1pPr>
          </a:lstStyle>
          <a:p>
            <a:endParaRPr lang="hr-HR"/>
          </a:p>
        </p:txBody>
      </p:sp>
      <p:sp>
        <p:nvSpPr>
          <p:cNvPr id="3" name="Date Placeholder 2"/>
          <p:cNvSpPr>
            <a:spLocks noGrp="1"/>
          </p:cNvSpPr>
          <p:nvPr>
            <p:ph type="dt" sz="quarter" idx="1"/>
          </p:nvPr>
        </p:nvSpPr>
        <p:spPr>
          <a:xfrm>
            <a:off x="3814626" y="0"/>
            <a:ext cx="2919565" cy="493868"/>
          </a:xfrm>
          <a:prstGeom prst="rect">
            <a:avLst/>
          </a:prstGeom>
        </p:spPr>
        <p:txBody>
          <a:bodyPr vert="horz" lIns="90763" tIns="45382" rIns="90763" bIns="45382" rtlCol="0"/>
          <a:lstStyle>
            <a:lvl1pPr algn="r">
              <a:defRPr sz="1200"/>
            </a:lvl1pPr>
          </a:lstStyle>
          <a:p>
            <a:fld id="{B70B421A-6577-470B-A2C6-69A0CED49199}" type="datetimeFigureOut">
              <a:rPr lang="hr-HR" smtClean="0"/>
              <a:t>19.7.2018.</a:t>
            </a:fld>
            <a:endParaRPr lang="hr-HR"/>
          </a:p>
        </p:txBody>
      </p:sp>
      <p:sp>
        <p:nvSpPr>
          <p:cNvPr id="4" name="Footer Placeholder 3"/>
          <p:cNvSpPr>
            <a:spLocks noGrp="1"/>
          </p:cNvSpPr>
          <p:nvPr>
            <p:ph type="ftr" sz="quarter" idx="2"/>
          </p:nvPr>
        </p:nvSpPr>
        <p:spPr>
          <a:xfrm>
            <a:off x="0" y="9372445"/>
            <a:ext cx="2919565" cy="493868"/>
          </a:xfrm>
          <a:prstGeom prst="rect">
            <a:avLst/>
          </a:prstGeom>
        </p:spPr>
        <p:txBody>
          <a:bodyPr vert="horz" lIns="90763" tIns="45382" rIns="90763" bIns="45382" rtlCol="0" anchor="b"/>
          <a:lstStyle>
            <a:lvl1pPr algn="l">
              <a:defRPr sz="1200"/>
            </a:lvl1pPr>
          </a:lstStyle>
          <a:p>
            <a:endParaRPr lang="hr-HR"/>
          </a:p>
        </p:txBody>
      </p:sp>
      <p:sp>
        <p:nvSpPr>
          <p:cNvPr id="5" name="Slide Number Placeholder 4"/>
          <p:cNvSpPr>
            <a:spLocks noGrp="1"/>
          </p:cNvSpPr>
          <p:nvPr>
            <p:ph type="sldNum" sz="quarter" idx="3"/>
          </p:nvPr>
        </p:nvSpPr>
        <p:spPr>
          <a:xfrm>
            <a:off x="3814626" y="9372445"/>
            <a:ext cx="2919565" cy="493868"/>
          </a:xfrm>
          <a:prstGeom prst="rect">
            <a:avLst/>
          </a:prstGeom>
        </p:spPr>
        <p:txBody>
          <a:bodyPr vert="horz" lIns="90763" tIns="45382" rIns="90763" bIns="45382" rtlCol="0" anchor="b"/>
          <a:lstStyle>
            <a:lvl1pPr algn="r">
              <a:defRPr sz="1200"/>
            </a:lvl1pPr>
          </a:lstStyle>
          <a:p>
            <a:fld id="{A0D0ECFB-ED95-4DA6-A89F-06DA61D1FEC7}" type="slidenum">
              <a:rPr lang="hr-HR" smtClean="0"/>
              <a:t>‹#›</a:t>
            </a:fld>
            <a:endParaRPr lang="hr-HR"/>
          </a:p>
        </p:txBody>
      </p:sp>
    </p:spTree>
    <p:extLst>
      <p:ext uri="{BB962C8B-B14F-4D97-AF65-F5344CB8AC3E}">
        <p14:creationId xmlns:p14="http://schemas.microsoft.com/office/powerpoint/2010/main" val="1710283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565" cy="494902"/>
          </a:xfrm>
          <a:prstGeom prst="rect">
            <a:avLst/>
          </a:prstGeom>
        </p:spPr>
        <p:txBody>
          <a:bodyPr vert="horz" lIns="90763" tIns="45382" rIns="90763" bIns="45382" rtlCol="0"/>
          <a:lstStyle>
            <a:lvl1pPr algn="l">
              <a:defRPr sz="1200"/>
            </a:lvl1pPr>
          </a:lstStyle>
          <a:p>
            <a:endParaRPr lang="hr-HR"/>
          </a:p>
        </p:txBody>
      </p:sp>
      <p:sp>
        <p:nvSpPr>
          <p:cNvPr id="3" name="Date Placeholder 2"/>
          <p:cNvSpPr>
            <a:spLocks noGrp="1"/>
          </p:cNvSpPr>
          <p:nvPr>
            <p:ph type="dt" idx="1"/>
          </p:nvPr>
        </p:nvSpPr>
        <p:spPr>
          <a:xfrm>
            <a:off x="3814626" y="0"/>
            <a:ext cx="2919565" cy="494902"/>
          </a:xfrm>
          <a:prstGeom prst="rect">
            <a:avLst/>
          </a:prstGeom>
        </p:spPr>
        <p:txBody>
          <a:bodyPr vert="horz" lIns="90763" tIns="45382" rIns="90763" bIns="45382" rtlCol="0"/>
          <a:lstStyle>
            <a:lvl1pPr algn="r">
              <a:defRPr sz="1200"/>
            </a:lvl1pPr>
          </a:lstStyle>
          <a:p>
            <a:fld id="{31499284-1D2F-4AC7-BCC1-89CC6CD3C2BB}" type="datetimeFigureOut">
              <a:rPr lang="hr-HR" smtClean="0"/>
              <a:t>19.7.2018.</a:t>
            </a:fld>
            <a:endParaRPr lang="hr-HR"/>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0763" tIns="45382" rIns="90763" bIns="45382" rtlCol="0" anchor="ctr"/>
          <a:lstStyle/>
          <a:p>
            <a:endParaRPr lang="hr-HR"/>
          </a:p>
        </p:txBody>
      </p:sp>
      <p:sp>
        <p:nvSpPr>
          <p:cNvPr id="5" name="Notes Placeholder 4"/>
          <p:cNvSpPr>
            <a:spLocks noGrp="1"/>
          </p:cNvSpPr>
          <p:nvPr>
            <p:ph type="body" sz="quarter" idx="3"/>
          </p:nvPr>
        </p:nvSpPr>
        <p:spPr>
          <a:xfrm>
            <a:off x="673262" y="4747569"/>
            <a:ext cx="5389240" cy="3886249"/>
          </a:xfrm>
          <a:prstGeom prst="rect">
            <a:avLst/>
          </a:prstGeom>
        </p:spPr>
        <p:txBody>
          <a:bodyPr vert="horz" lIns="90763" tIns="45382" rIns="90763" bIns="453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9371411"/>
            <a:ext cx="2919565" cy="494902"/>
          </a:xfrm>
          <a:prstGeom prst="rect">
            <a:avLst/>
          </a:prstGeom>
        </p:spPr>
        <p:txBody>
          <a:bodyPr vert="horz" lIns="90763" tIns="45382" rIns="90763" bIns="45382" rtlCol="0" anchor="b"/>
          <a:lstStyle>
            <a:lvl1pPr algn="l">
              <a:defRPr sz="1200"/>
            </a:lvl1pPr>
          </a:lstStyle>
          <a:p>
            <a:endParaRPr lang="hr-HR"/>
          </a:p>
        </p:txBody>
      </p:sp>
      <p:sp>
        <p:nvSpPr>
          <p:cNvPr id="7" name="Slide Number Placeholder 6"/>
          <p:cNvSpPr>
            <a:spLocks noGrp="1"/>
          </p:cNvSpPr>
          <p:nvPr>
            <p:ph type="sldNum" sz="quarter" idx="5"/>
          </p:nvPr>
        </p:nvSpPr>
        <p:spPr>
          <a:xfrm>
            <a:off x="3814626" y="9371411"/>
            <a:ext cx="2919565" cy="494902"/>
          </a:xfrm>
          <a:prstGeom prst="rect">
            <a:avLst/>
          </a:prstGeom>
        </p:spPr>
        <p:txBody>
          <a:bodyPr vert="horz" lIns="90763" tIns="45382" rIns="90763" bIns="45382" rtlCol="0" anchor="b"/>
          <a:lstStyle>
            <a:lvl1pPr algn="r">
              <a:defRPr sz="1200"/>
            </a:lvl1pPr>
          </a:lstStyle>
          <a:p>
            <a:fld id="{CC563E05-4043-4C95-AB93-1E8C1D752CA5}" type="slidenum">
              <a:rPr lang="hr-HR" smtClean="0"/>
              <a:t>‹#›</a:t>
            </a:fld>
            <a:endParaRPr lang="hr-HR"/>
          </a:p>
        </p:txBody>
      </p:sp>
    </p:spTree>
    <p:extLst>
      <p:ext uri="{BB962C8B-B14F-4D97-AF65-F5344CB8AC3E}">
        <p14:creationId xmlns:p14="http://schemas.microsoft.com/office/powerpoint/2010/main" val="355903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8A7E8-582E-4FC8-98CC-325D509299D2}" type="slidenum">
              <a:rPr kumimoji="0" lang="hr-H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hr-H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642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9DBDEE84-16AB-4923-8BBC-A9792B2EFA52}" type="slidenum">
              <a:rPr lang="hr-HR" smtClean="0"/>
              <a:t>29</a:t>
            </a:fld>
            <a:endParaRPr lang="hr-HR"/>
          </a:p>
        </p:txBody>
      </p:sp>
    </p:spTree>
    <p:extLst>
      <p:ext uri="{BB962C8B-B14F-4D97-AF65-F5344CB8AC3E}">
        <p14:creationId xmlns:p14="http://schemas.microsoft.com/office/powerpoint/2010/main" val="2870711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9DBDEE84-16AB-4923-8BBC-A9792B2EFA52}" type="slidenum">
              <a:rPr lang="hr-HR" smtClean="0"/>
              <a:t>30</a:t>
            </a:fld>
            <a:endParaRPr lang="hr-HR"/>
          </a:p>
        </p:txBody>
      </p:sp>
    </p:spTree>
    <p:extLst>
      <p:ext uri="{BB962C8B-B14F-4D97-AF65-F5344CB8AC3E}">
        <p14:creationId xmlns:p14="http://schemas.microsoft.com/office/powerpoint/2010/main" val="1996388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9DBDEE84-16AB-4923-8BBC-A9792B2EFA52}" type="slidenum">
              <a:rPr lang="hr-HR" smtClean="0"/>
              <a:t>32</a:t>
            </a:fld>
            <a:endParaRPr lang="hr-HR"/>
          </a:p>
        </p:txBody>
      </p:sp>
    </p:spTree>
    <p:extLst>
      <p:ext uri="{BB962C8B-B14F-4D97-AF65-F5344CB8AC3E}">
        <p14:creationId xmlns:p14="http://schemas.microsoft.com/office/powerpoint/2010/main" val="3026249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9DBDEE84-16AB-4923-8BBC-A9792B2EFA52}" type="slidenum">
              <a:rPr lang="hr-HR" smtClean="0"/>
              <a:t>33</a:t>
            </a:fld>
            <a:endParaRPr lang="hr-HR"/>
          </a:p>
        </p:txBody>
      </p:sp>
    </p:spTree>
    <p:extLst>
      <p:ext uri="{BB962C8B-B14F-4D97-AF65-F5344CB8AC3E}">
        <p14:creationId xmlns:p14="http://schemas.microsoft.com/office/powerpoint/2010/main" val="2372907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9DBDEE84-16AB-4923-8BBC-A9792B2EFA52}" type="slidenum">
              <a:rPr lang="hr-HR" smtClean="0"/>
              <a:t>44</a:t>
            </a:fld>
            <a:endParaRPr lang="hr-HR"/>
          </a:p>
        </p:txBody>
      </p:sp>
    </p:spTree>
    <p:extLst>
      <p:ext uri="{BB962C8B-B14F-4D97-AF65-F5344CB8AC3E}">
        <p14:creationId xmlns:p14="http://schemas.microsoft.com/office/powerpoint/2010/main" val="1293878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10"/>
          </p:nvPr>
        </p:nvSpPr>
        <p:spPr/>
        <p:txBody>
          <a:bodyPr/>
          <a:lstStyle/>
          <a:p>
            <a:fld id="{7FCB0EC0-1068-4122-A8C5-20E0A65E1CCE}" type="slidenum">
              <a:rPr lang="en-US" smtClean="0"/>
              <a:pPr/>
              <a:t>45</a:t>
            </a:fld>
            <a:endParaRPr lang="en-US"/>
          </a:p>
        </p:txBody>
      </p:sp>
    </p:spTree>
    <p:extLst>
      <p:ext uri="{BB962C8B-B14F-4D97-AF65-F5344CB8AC3E}">
        <p14:creationId xmlns:p14="http://schemas.microsoft.com/office/powerpoint/2010/main" val="320545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B0EC0-1068-4122-A8C5-20E0A65E1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235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S PGothic" pitchFamily="34" charset="-128"/>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96D6-509D-4D9A-9E43-E6C61B17AB8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72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96D6-509D-4D9A-9E43-E6C61B17AB8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04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en-US" dirty="0"/>
          </a:p>
        </p:txBody>
      </p:sp>
      <p:sp>
        <p:nvSpPr>
          <p:cNvPr id="4" name="Rezervirano mjesto broja slajd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B0EC0-1068-4122-A8C5-20E0A65E1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98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anose="020B0604020202020204" pitchFamily="34" charset="0"/>
              <a:buNone/>
            </a:pPr>
            <a:r>
              <a:rPr lang="en-US" b="1" dirty="0">
                <a:solidFill>
                  <a:schemeClr val="tx1"/>
                </a:solidFill>
              </a:rPr>
              <a:t>One of the ways we can make this happen in practice is through making sure we continue to collaborate with each other.</a:t>
            </a:r>
          </a:p>
          <a:p>
            <a:pPr lvl="0">
              <a:buFont typeface="Arial" panose="020B0604020202020204" pitchFamily="34" charset="0"/>
              <a:buNone/>
            </a:pPr>
            <a:endParaRPr lang="en-US" b="1" dirty="0">
              <a:solidFill>
                <a:schemeClr val="tx1"/>
              </a:solidFill>
            </a:endParaRPr>
          </a:p>
          <a:p>
            <a:pPr lvl="0">
              <a:buFont typeface="Arial" panose="020B0604020202020204" pitchFamily="34" charset="0"/>
              <a:buChar char="•"/>
            </a:pPr>
            <a:r>
              <a:rPr lang="en-US" b="1" dirty="0">
                <a:solidFill>
                  <a:schemeClr val="tx1"/>
                </a:solidFill>
              </a:rPr>
              <a:t>You are the critical players in this process, and you are in the best situation to spot challenges and potential solutions.  </a:t>
            </a:r>
            <a:r>
              <a:rPr lang="en-US" dirty="0">
                <a:solidFill>
                  <a:schemeClr val="tx1"/>
                </a:solidFill>
              </a:rPr>
              <a:t>In addition, you will be implementing projects and achieving results.  Our role is to facilitate this process, but you are in the lead.</a:t>
            </a:r>
          </a:p>
          <a:p>
            <a:pPr lvl="0">
              <a:buFont typeface="Arial" panose="020B0604020202020204" pitchFamily="34" charset="0"/>
              <a:buChar char="•"/>
            </a:pPr>
            <a:endParaRPr lang="en-US" dirty="0">
              <a:solidFill>
                <a:schemeClr val="tx1"/>
              </a:solidFill>
            </a:endParaRPr>
          </a:p>
          <a:p>
            <a:pPr lvl="0">
              <a:buFont typeface="Arial" panose="020B0604020202020204" pitchFamily="34" charset="0"/>
              <a:buChar char="•"/>
            </a:pPr>
            <a:r>
              <a:rPr lang="en-US" b="1" dirty="0">
                <a:solidFill>
                  <a:schemeClr val="tx1"/>
                </a:solidFill>
              </a:rPr>
              <a:t>The World Bank technical teams can provide support for your decisions, and help facilitate processes. </a:t>
            </a:r>
            <a:r>
              <a:rPr lang="en-US" dirty="0">
                <a:solidFill>
                  <a:schemeClr val="tx1"/>
                </a:solidFill>
              </a:rPr>
              <a:t>We will bring technical and operational expertise drawing on international experience and worldwide network of experts.  We can propose ‘best alternatives’, and you will need to choose to implement them effectively.</a:t>
            </a:r>
          </a:p>
          <a:p>
            <a:pPr lvl="0">
              <a:buFont typeface="Arial" panose="020B0604020202020204" pitchFamily="34" charset="0"/>
              <a:buChar char="•"/>
            </a:pPr>
            <a:endParaRPr lang="en-US" dirty="0">
              <a:solidFill>
                <a:schemeClr val="tx1"/>
              </a:solidFill>
            </a:endParaRPr>
          </a:p>
          <a:p>
            <a:pPr lvl="0">
              <a:buFont typeface="Arial" panose="020B0604020202020204" pitchFamily="34" charset="0"/>
              <a:buChar char="•"/>
            </a:pPr>
            <a:r>
              <a:rPr lang="en-US" b="1" dirty="0">
                <a:solidFill>
                  <a:schemeClr val="tx1"/>
                </a:solidFill>
              </a:rPr>
              <a:t>We propose monthly ‘Steering Committees’ for each theme (agriculture, innovation &amp; education, ICT, tourism, wood, investment).  </a:t>
            </a:r>
            <a:r>
              <a:rPr lang="en-US" dirty="0">
                <a:solidFill>
                  <a:schemeClr val="tx1"/>
                </a:solidFill>
              </a:rPr>
              <a:t>Committee should include key stakeholders, and should be ready to solve problems.  Committees should bridge local and national government levels.</a:t>
            </a:r>
          </a:p>
          <a:p>
            <a:pPr lvl="0">
              <a:buFont typeface="Arial" panose="020B0604020202020204" pitchFamily="34" charset="0"/>
              <a:buChar char="•"/>
            </a:pPr>
            <a:endParaRPr lang="en-US" dirty="0">
              <a:solidFill>
                <a:schemeClr val="tx1"/>
              </a:solidFill>
            </a:endParaRPr>
          </a:p>
          <a:p>
            <a:pPr lvl="0">
              <a:buFont typeface="Arial" panose="020B0604020202020204" pitchFamily="34" charset="0"/>
              <a:buChar char="•"/>
            </a:pPr>
            <a:r>
              <a:rPr lang="en-US" b="1" dirty="0">
                <a:solidFill>
                  <a:schemeClr val="tx1"/>
                </a:solidFill>
              </a:rPr>
              <a:t>We will be doing this together.</a:t>
            </a:r>
            <a:endParaRPr lang="en-US" dirty="0">
              <a:solidFill>
                <a:schemeClr val="tx1"/>
              </a:solidFill>
            </a:endParaRPr>
          </a:p>
          <a:p>
            <a:endParaRPr lang="en-US" dirty="0"/>
          </a:p>
          <a:p>
            <a:endParaRPr lang="en-US" dirty="0"/>
          </a:p>
          <a:p>
            <a:r>
              <a:rPr lang="en-US" dirty="0"/>
              <a:t>THANK YOU VERY MUCH FOR YOUR ATTENTION.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96D6-509D-4D9A-9E43-E6C61B17AB8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99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9DBDEE84-16AB-4923-8BBC-A9792B2EFA52}" type="slidenum">
              <a:rPr lang="hr-HR" smtClean="0"/>
              <a:t>25</a:t>
            </a:fld>
            <a:endParaRPr lang="hr-HR"/>
          </a:p>
        </p:txBody>
      </p:sp>
    </p:spTree>
    <p:extLst>
      <p:ext uri="{BB962C8B-B14F-4D97-AF65-F5344CB8AC3E}">
        <p14:creationId xmlns:p14="http://schemas.microsoft.com/office/powerpoint/2010/main" val="3463588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9DBDEE84-16AB-4923-8BBC-A9792B2EFA52}" type="slidenum">
              <a:rPr lang="hr-HR" smtClean="0"/>
              <a:t>26</a:t>
            </a:fld>
            <a:endParaRPr lang="hr-HR"/>
          </a:p>
        </p:txBody>
      </p:sp>
    </p:spTree>
    <p:extLst>
      <p:ext uri="{BB962C8B-B14F-4D97-AF65-F5344CB8AC3E}">
        <p14:creationId xmlns:p14="http://schemas.microsoft.com/office/powerpoint/2010/main" val="1580394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r-HR" altLang="sr-Latn-RS" dirty="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9121" indent="-287398">
              <a:defRPr>
                <a:solidFill>
                  <a:schemeClr val="tx1"/>
                </a:solidFill>
                <a:latin typeface="Arial" charset="0"/>
                <a:cs typeface="Arial" charset="0"/>
              </a:defRPr>
            </a:lvl2pPr>
            <a:lvl3pPr marL="1152735" indent="-229291">
              <a:defRPr>
                <a:solidFill>
                  <a:schemeClr val="tx1"/>
                </a:solidFill>
                <a:latin typeface="Arial" charset="0"/>
                <a:cs typeface="Arial" charset="0"/>
              </a:defRPr>
            </a:lvl3pPr>
            <a:lvl4pPr marL="1616027" indent="-229291">
              <a:defRPr>
                <a:solidFill>
                  <a:schemeClr val="tx1"/>
                </a:solidFill>
                <a:latin typeface="Arial" charset="0"/>
                <a:cs typeface="Arial" charset="0"/>
              </a:defRPr>
            </a:lvl4pPr>
            <a:lvl5pPr marL="2077748" indent="-229291">
              <a:defRPr>
                <a:solidFill>
                  <a:schemeClr val="tx1"/>
                </a:solidFill>
                <a:latin typeface="Arial" charset="0"/>
                <a:cs typeface="Arial" charset="0"/>
              </a:defRPr>
            </a:lvl5pPr>
            <a:lvl6pPr marL="2530047" indent="-229291" eaLnBrk="0" fontAlgn="base" hangingPunct="0">
              <a:spcBef>
                <a:spcPct val="0"/>
              </a:spcBef>
              <a:spcAft>
                <a:spcPct val="0"/>
              </a:spcAft>
              <a:defRPr>
                <a:solidFill>
                  <a:schemeClr val="tx1"/>
                </a:solidFill>
                <a:latin typeface="Arial" charset="0"/>
                <a:cs typeface="Arial" charset="0"/>
              </a:defRPr>
            </a:lvl6pPr>
            <a:lvl7pPr marL="2982347" indent="-229291" eaLnBrk="0" fontAlgn="base" hangingPunct="0">
              <a:spcBef>
                <a:spcPct val="0"/>
              </a:spcBef>
              <a:spcAft>
                <a:spcPct val="0"/>
              </a:spcAft>
              <a:defRPr>
                <a:solidFill>
                  <a:schemeClr val="tx1"/>
                </a:solidFill>
                <a:latin typeface="Arial" charset="0"/>
                <a:cs typeface="Arial" charset="0"/>
              </a:defRPr>
            </a:lvl7pPr>
            <a:lvl8pPr marL="3434646" indent="-229291" eaLnBrk="0" fontAlgn="base" hangingPunct="0">
              <a:spcBef>
                <a:spcPct val="0"/>
              </a:spcBef>
              <a:spcAft>
                <a:spcPct val="0"/>
              </a:spcAft>
              <a:defRPr>
                <a:solidFill>
                  <a:schemeClr val="tx1"/>
                </a:solidFill>
                <a:latin typeface="Arial" charset="0"/>
                <a:cs typeface="Arial" charset="0"/>
              </a:defRPr>
            </a:lvl8pPr>
            <a:lvl9pPr marL="3886945" indent="-229291" eaLnBrk="0" fontAlgn="base" hangingPunct="0">
              <a:spcBef>
                <a:spcPct val="0"/>
              </a:spcBef>
              <a:spcAft>
                <a:spcPct val="0"/>
              </a:spcAft>
              <a:defRPr>
                <a:solidFill>
                  <a:schemeClr val="tx1"/>
                </a:solidFill>
                <a:latin typeface="Arial" charset="0"/>
                <a:cs typeface="Arial" charset="0"/>
              </a:defRPr>
            </a:lvl9pPr>
          </a:lstStyle>
          <a:p>
            <a:fld id="{00657881-B74D-4C02-B00E-E7F601DEE5AD}" type="slidenum">
              <a:rPr lang="hr-HR" altLang="sr-Latn-RS" smtClean="0">
                <a:solidFill>
                  <a:srgbClr val="000000"/>
                </a:solidFill>
                <a:latin typeface="Calibri" pitchFamily="34" charset="0"/>
              </a:rPr>
              <a:pPr/>
              <a:t>27</a:t>
            </a:fld>
            <a:endParaRPr lang="hr-HR" altLang="sr-Latn-RS">
              <a:solidFill>
                <a:srgbClr val="000000"/>
              </a:solidFill>
              <a:latin typeface="Calibri" pitchFamily="34" charset="0"/>
            </a:endParaRPr>
          </a:p>
        </p:txBody>
      </p:sp>
    </p:spTree>
    <p:extLst>
      <p:ext uri="{BB962C8B-B14F-4D97-AF65-F5344CB8AC3E}">
        <p14:creationId xmlns:p14="http://schemas.microsoft.com/office/powerpoint/2010/main" val="253624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2">
                    <a:lumMod val="5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40F5DD-CB61-4425-BFFE-4F0855B49FA5}" type="datetimeFigureOut">
              <a:rPr lang="hr-HR" smtClean="0"/>
              <a:t>19.7.2018.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234159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0F5DD-CB61-4425-BFFE-4F0855B49FA5}" type="datetimeFigureOut">
              <a:rPr lang="hr-HR" smtClean="0"/>
              <a:t>19.7.2018.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122104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85861"/>
            <a:ext cx="2743200" cy="4840303"/>
          </a:xfrm>
        </p:spPr>
        <p:txBody>
          <a:bodyPr vert="eaVert"/>
          <a:lstStyle>
            <a:lvl1pPr>
              <a:defRPr>
                <a:solidFill>
                  <a:schemeClr val="tx2">
                    <a:lumMod val="50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0F5DD-CB61-4425-BFFE-4F0855B49FA5}" type="datetimeFigureOut">
              <a:rPr lang="hr-HR" smtClean="0"/>
              <a:t>19.7.2018.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1940025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4" name="Freeform 1682"/>
          <p:cNvSpPr>
            <a:spLocks/>
          </p:cNvSpPr>
          <p:nvPr/>
        </p:nvSpPr>
        <p:spPr bwMode="auto">
          <a:xfrm flipH="1">
            <a:off x="8506884" y="615953"/>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Line 1086"/>
          <p:cNvSpPr>
            <a:spLocks noChangeShapeType="1"/>
          </p:cNvSpPr>
          <p:nvPr/>
        </p:nvSpPr>
        <p:spPr bwMode="auto">
          <a:xfrm>
            <a:off x="645586" y="617541"/>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Line 1087"/>
          <p:cNvSpPr>
            <a:spLocks noChangeShapeType="1"/>
          </p:cNvSpPr>
          <p:nvPr/>
        </p:nvSpPr>
        <p:spPr bwMode="auto">
          <a:xfrm>
            <a:off x="645586" y="617541"/>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1088"/>
          <p:cNvSpPr>
            <a:spLocks noChangeArrowheads="1"/>
          </p:cNvSpPr>
          <p:nvPr/>
        </p:nvSpPr>
        <p:spPr bwMode="auto">
          <a:xfrm>
            <a:off x="645586" y="617541"/>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9" name="Rectangle 1089"/>
          <p:cNvSpPr>
            <a:spLocks noChangeArrowheads="1"/>
          </p:cNvSpPr>
          <p:nvPr/>
        </p:nvSpPr>
        <p:spPr bwMode="auto">
          <a:xfrm>
            <a:off x="645586" y="617541"/>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10" name="Freeform 1098"/>
          <p:cNvSpPr>
            <a:spLocks/>
          </p:cNvSpPr>
          <p:nvPr/>
        </p:nvSpPr>
        <p:spPr bwMode="auto">
          <a:xfrm>
            <a:off x="649820" y="617541"/>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15"/>
          <p:cNvSpPr>
            <a:spLocks/>
          </p:cNvSpPr>
          <p:nvPr/>
        </p:nvSpPr>
        <p:spPr bwMode="auto">
          <a:xfrm>
            <a:off x="611720"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120"/>
          <p:cNvSpPr>
            <a:spLocks/>
          </p:cNvSpPr>
          <p:nvPr/>
        </p:nvSpPr>
        <p:spPr bwMode="auto">
          <a:xfrm>
            <a:off x="611720" y="463553"/>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34"/>
          <p:cNvSpPr>
            <a:spLocks/>
          </p:cNvSpPr>
          <p:nvPr/>
        </p:nvSpPr>
        <p:spPr bwMode="auto">
          <a:xfrm>
            <a:off x="937686"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141"/>
          <p:cNvSpPr>
            <a:spLocks/>
          </p:cNvSpPr>
          <p:nvPr/>
        </p:nvSpPr>
        <p:spPr bwMode="auto">
          <a:xfrm>
            <a:off x="941919"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148"/>
          <p:cNvSpPr>
            <a:spLocks/>
          </p:cNvSpPr>
          <p:nvPr/>
        </p:nvSpPr>
        <p:spPr bwMode="auto">
          <a:xfrm>
            <a:off x="924986"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50"/>
          <p:cNvSpPr>
            <a:spLocks/>
          </p:cNvSpPr>
          <p:nvPr/>
        </p:nvSpPr>
        <p:spPr bwMode="auto">
          <a:xfrm>
            <a:off x="912286" y="447677"/>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52"/>
          <p:cNvSpPr>
            <a:spLocks/>
          </p:cNvSpPr>
          <p:nvPr/>
        </p:nvSpPr>
        <p:spPr bwMode="auto">
          <a:xfrm>
            <a:off x="912286" y="447677"/>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154"/>
          <p:cNvSpPr>
            <a:spLocks/>
          </p:cNvSpPr>
          <p:nvPr/>
        </p:nvSpPr>
        <p:spPr bwMode="auto">
          <a:xfrm>
            <a:off x="886886"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156"/>
          <p:cNvSpPr>
            <a:spLocks/>
          </p:cNvSpPr>
          <p:nvPr/>
        </p:nvSpPr>
        <p:spPr bwMode="auto">
          <a:xfrm>
            <a:off x="886886"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163"/>
          <p:cNvSpPr>
            <a:spLocks/>
          </p:cNvSpPr>
          <p:nvPr/>
        </p:nvSpPr>
        <p:spPr bwMode="auto">
          <a:xfrm>
            <a:off x="814917" y="415928"/>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172"/>
          <p:cNvSpPr>
            <a:spLocks/>
          </p:cNvSpPr>
          <p:nvPr/>
        </p:nvSpPr>
        <p:spPr bwMode="auto">
          <a:xfrm>
            <a:off x="776820" y="476253"/>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177"/>
          <p:cNvSpPr>
            <a:spLocks/>
          </p:cNvSpPr>
          <p:nvPr/>
        </p:nvSpPr>
        <p:spPr bwMode="auto">
          <a:xfrm>
            <a:off x="742953" y="534991"/>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180"/>
          <p:cNvSpPr>
            <a:spLocks/>
          </p:cNvSpPr>
          <p:nvPr/>
        </p:nvSpPr>
        <p:spPr bwMode="auto">
          <a:xfrm>
            <a:off x="747186" y="530228"/>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Line 1187"/>
          <p:cNvSpPr>
            <a:spLocks noChangeShapeType="1"/>
          </p:cNvSpPr>
          <p:nvPr/>
        </p:nvSpPr>
        <p:spPr bwMode="auto">
          <a:xfrm>
            <a:off x="759886"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Line 1188"/>
          <p:cNvSpPr>
            <a:spLocks noChangeShapeType="1"/>
          </p:cNvSpPr>
          <p:nvPr/>
        </p:nvSpPr>
        <p:spPr bwMode="auto">
          <a:xfrm>
            <a:off x="759886"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208"/>
          <p:cNvSpPr>
            <a:spLocks/>
          </p:cNvSpPr>
          <p:nvPr/>
        </p:nvSpPr>
        <p:spPr bwMode="auto">
          <a:xfrm>
            <a:off x="793751" y="557216"/>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210"/>
          <p:cNvSpPr>
            <a:spLocks/>
          </p:cNvSpPr>
          <p:nvPr/>
        </p:nvSpPr>
        <p:spPr bwMode="auto">
          <a:xfrm>
            <a:off x="793753" y="557216"/>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214"/>
          <p:cNvSpPr>
            <a:spLocks/>
          </p:cNvSpPr>
          <p:nvPr/>
        </p:nvSpPr>
        <p:spPr bwMode="auto">
          <a:xfrm>
            <a:off x="793753" y="557216"/>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1215"/>
          <p:cNvSpPr>
            <a:spLocks noChangeArrowheads="1"/>
          </p:cNvSpPr>
          <p:nvPr/>
        </p:nvSpPr>
        <p:spPr bwMode="auto">
          <a:xfrm>
            <a:off x="793751" y="627066"/>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30" name="Freeform 1217"/>
          <p:cNvSpPr>
            <a:spLocks/>
          </p:cNvSpPr>
          <p:nvPr/>
        </p:nvSpPr>
        <p:spPr bwMode="auto">
          <a:xfrm>
            <a:off x="793751" y="627066"/>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219"/>
          <p:cNvSpPr>
            <a:spLocks/>
          </p:cNvSpPr>
          <p:nvPr/>
        </p:nvSpPr>
        <p:spPr bwMode="auto">
          <a:xfrm>
            <a:off x="975786" y="541341"/>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221"/>
          <p:cNvSpPr>
            <a:spLocks/>
          </p:cNvSpPr>
          <p:nvPr/>
        </p:nvSpPr>
        <p:spPr bwMode="auto">
          <a:xfrm>
            <a:off x="975786" y="541341"/>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234"/>
          <p:cNvSpPr>
            <a:spLocks/>
          </p:cNvSpPr>
          <p:nvPr/>
        </p:nvSpPr>
        <p:spPr bwMode="auto">
          <a:xfrm>
            <a:off x="963086" y="550866"/>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Line 1237"/>
          <p:cNvSpPr>
            <a:spLocks noChangeShapeType="1"/>
          </p:cNvSpPr>
          <p:nvPr/>
        </p:nvSpPr>
        <p:spPr bwMode="auto">
          <a:xfrm>
            <a:off x="971551" y="544516"/>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Line 1238"/>
          <p:cNvSpPr>
            <a:spLocks noChangeShapeType="1"/>
          </p:cNvSpPr>
          <p:nvPr/>
        </p:nvSpPr>
        <p:spPr bwMode="auto">
          <a:xfrm>
            <a:off x="971551" y="544516"/>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240"/>
          <p:cNvSpPr>
            <a:spLocks/>
          </p:cNvSpPr>
          <p:nvPr/>
        </p:nvSpPr>
        <p:spPr bwMode="auto">
          <a:xfrm>
            <a:off x="971551" y="541341"/>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243"/>
          <p:cNvSpPr>
            <a:spLocks/>
          </p:cNvSpPr>
          <p:nvPr/>
        </p:nvSpPr>
        <p:spPr bwMode="auto">
          <a:xfrm>
            <a:off x="971553" y="538166"/>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246"/>
          <p:cNvSpPr>
            <a:spLocks/>
          </p:cNvSpPr>
          <p:nvPr/>
        </p:nvSpPr>
        <p:spPr bwMode="auto">
          <a:xfrm>
            <a:off x="967320" y="547691"/>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250"/>
          <p:cNvSpPr>
            <a:spLocks/>
          </p:cNvSpPr>
          <p:nvPr/>
        </p:nvSpPr>
        <p:spPr bwMode="auto">
          <a:xfrm>
            <a:off x="975786"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252"/>
          <p:cNvSpPr>
            <a:spLocks/>
          </p:cNvSpPr>
          <p:nvPr/>
        </p:nvSpPr>
        <p:spPr bwMode="auto">
          <a:xfrm>
            <a:off x="975786"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255"/>
          <p:cNvSpPr>
            <a:spLocks/>
          </p:cNvSpPr>
          <p:nvPr/>
        </p:nvSpPr>
        <p:spPr bwMode="auto">
          <a:xfrm>
            <a:off x="950386" y="550866"/>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1256"/>
          <p:cNvSpPr>
            <a:spLocks noChangeArrowheads="1"/>
          </p:cNvSpPr>
          <p:nvPr/>
        </p:nvSpPr>
        <p:spPr bwMode="auto">
          <a:xfrm>
            <a:off x="963086" y="550866"/>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43" name="Freeform 1258"/>
          <p:cNvSpPr>
            <a:spLocks/>
          </p:cNvSpPr>
          <p:nvPr/>
        </p:nvSpPr>
        <p:spPr bwMode="auto">
          <a:xfrm>
            <a:off x="963086" y="550866"/>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266"/>
          <p:cNvSpPr>
            <a:spLocks/>
          </p:cNvSpPr>
          <p:nvPr/>
        </p:nvSpPr>
        <p:spPr bwMode="auto">
          <a:xfrm>
            <a:off x="971551" y="534991"/>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269"/>
          <p:cNvSpPr>
            <a:spLocks/>
          </p:cNvSpPr>
          <p:nvPr/>
        </p:nvSpPr>
        <p:spPr bwMode="auto">
          <a:xfrm>
            <a:off x="971553" y="530228"/>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49"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50"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1277"/>
          <p:cNvSpPr>
            <a:spLocks/>
          </p:cNvSpPr>
          <p:nvPr/>
        </p:nvSpPr>
        <p:spPr bwMode="auto">
          <a:xfrm>
            <a:off x="971551" y="523878"/>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1287"/>
          <p:cNvSpPr>
            <a:spLocks/>
          </p:cNvSpPr>
          <p:nvPr/>
        </p:nvSpPr>
        <p:spPr bwMode="auto">
          <a:xfrm>
            <a:off x="958853"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1290"/>
          <p:cNvSpPr>
            <a:spLocks/>
          </p:cNvSpPr>
          <p:nvPr/>
        </p:nvSpPr>
        <p:spPr bwMode="auto">
          <a:xfrm>
            <a:off x="958853" y="517527"/>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Rectangle 1335"/>
          <p:cNvSpPr>
            <a:spLocks noChangeArrowheads="1"/>
          </p:cNvSpPr>
          <p:nvPr/>
        </p:nvSpPr>
        <p:spPr bwMode="auto">
          <a:xfrm>
            <a:off x="624419"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56" name="Rectangle 1336"/>
          <p:cNvSpPr>
            <a:spLocks noChangeArrowheads="1"/>
          </p:cNvSpPr>
          <p:nvPr/>
        </p:nvSpPr>
        <p:spPr bwMode="auto">
          <a:xfrm>
            <a:off x="632886"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57" name="Rectangle 1337"/>
          <p:cNvSpPr>
            <a:spLocks noChangeArrowheads="1"/>
          </p:cNvSpPr>
          <p:nvPr/>
        </p:nvSpPr>
        <p:spPr bwMode="auto">
          <a:xfrm>
            <a:off x="632886"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58" name="Rectangle 1340"/>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59" name="Rectangle 1341"/>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60" name="Rectangle 1342"/>
          <p:cNvSpPr>
            <a:spLocks noChangeArrowheads="1"/>
          </p:cNvSpPr>
          <p:nvPr/>
        </p:nvSpPr>
        <p:spPr bwMode="auto">
          <a:xfrm>
            <a:off x="624419"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61" name="Rectangle 1343"/>
          <p:cNvSpPr>
            <a:spLocks noChangeArrowheads="1"/>
          </p:cNvSpPr>
          <p:nvPr/>
        </p:nvSpPr>
        <p:spPr bwMode="auto">
          <a:xfrm>
            <a:off x="624419"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62" name="Rectangle 1344"/>
          <p:cNvSpPr>
            <a:spLocks noChangeArrowheads="1"/>
          </p:cNvSpPr>
          <p:nvPr/>
        </p:nvSpPr>
        <p:spPr bwMode="auto">
          <a:xfrm>
            <a:off x="620186" y="485778"/>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endParaRPr kumimoji="0" lang="en-US" altLang="en-US" sz="975" b="0" i="0" u="none" strike="noStrike" kern="1200" cap="none" spc="0" normalizeH="0" baseline="0" noProof="0">
              <a:ln>
                <a:noFill/>
              </a:ln>
              <a:solidFill>
                <a:prstClr val="black"/>
              </a:solidFill>
              <a:effectLst/>
              <a:uLnTx/>
              <a:uFillTx/>
              <a:latin typeface="Trebuchet MS" pitchFamily="34" charset="0"/>
              <a:ea typeface="MS PGothic" pitchFamily="34" charset="-128"/>
              <a:cs typeface="+mn-cs"/>
            </a:endParaRPr>
          </a:p>
        </p:txBody>
      </p:sp>
      <p:sp>
        <p:nvSpPr>
          <p:cNvPr id="324" name="Title 323"/>
          <p:cNvSpPr>
            <a:spLocks noGrp="1"/>
          </p:cNvSpPr>
          <p:nvPr>
            <p:ph type="title"/>
          </p:nvPr>
        </p:nvSpPr>
        <p:spPr>
          <a:xfrm>
            <a:off x="457868" y="301628"/>
            <a:ext cx="11252869" cy="1031875"/>
          </a:xfrm>
        </p:spPr>
        <p:txBody>
          <a:bodyPr/>
          <a:lstStyle>
            <a:lvl1pPr>
              <a:defRPr b="0" i="0" cap="none" baseline="0">
                <a:solidFill>
                  <a:schemeClr val="tx1"/>
                </a:solidFill>
                <a:latin typeface="+mn-lt"/>
                <a:cs typeface="Andes ExtraLight"/>
              </a:defRPr>
            </a:lvl1pPr>
          </a:lstStyle>
          <a:p>
            <a:r>
              <a:rPr lang="en-US"/>
              <a:t>Click to edit Master title style</a:t>
            </a:r>
            <a:endParaRPr lang="en-US" dirty="0"/>
          </a:p>
        </p:txBody>
      </p:sp>
      <p:sp>
        <p:nvSpPr>
          <p:cNvPr id="331" name="Content Placeholder 330"/>
          <p:cNvSpPr>
            <a:spLocks noGrp="1"/>
          </p:cNvSpPr>
          <p:nvPr>
            <p:ph sz="quarter" idx="10"/>
          </p:nvPr>
        </p:nvSpPr>
        <p:spPr>
          <a:xfrm>
            <a:off x="457870" y="1460503"/>
            <a:ext cx="11253740" cy="4600863"/>
          </a:xfrm>
        </p:spPr>
        <p:txBody>
          <a:bodyPr>
            <a:normAutofit/>
          </a:bodyPr>
          <a:lstStyle>
            <a:lvl1pPr>
              <a:lnSpc>
                <a:spcPct val="130000"/>
              </a:lnSpc>
              <a:spcBef>
                <a:spcPts val="900"/>
              </a:spcBef>
              <a:defRPr>
                <a:solidFill>
                  <a:srgbClr val="7F7F7F"/>
                </a:solidFill>
              </a:defRPr>
            </a:lvl1pPr>
            <a:lvl2pPr>
              <a:lnSpc>
                <a:spcPct val="130000"/>
              </a:lnSpc>
              <a:spcBef>
                <a:spcPts val="900"/>
              </a:spcBef>
              <a:buClr>
                <a:schemeClr val="tx2">
                  <a:lumMod val="50000"/>
                  <a:lumOff val="50000"/>
                </a:schemeClr>
              </a:buClr>
              <a:defRPr>
                <a:solidFill>
                  <a:srgbClr val="7F7F7F"/>
                </a:solidFill>
              </a:defRPr>
            </a:lvl2pPr>
            <a:lvl3pPr marL="418338">
              <a:lnSpc>
                <a:spcPct val="130000"/>
              </a:lnSpc>
              <a:spcBef>
                <a:spcPts val="0"/>
              </a:spcBef>
              <a:buClr>
                <a:schemeClr val="tx2">
                  <a:lumMod val="50000"/>
                  <a:lumOff val="50000"/>
                </a:schemeClr>
              </a:buClr>
              <a:defRPr>
                <a:solidFill>
                  <a:srgbClr val="7F7F7F"/>
                </a:solidFill>
              </a:defRPr>
            </a:lvl3pPr>
            <a:lvl4pPr>
              <a:lnSpc>
                <a:spcPct val="130000"/>
              </a:lnSpc>
              <a:spcBef>
                <a:spcPts val="0"/>
              </a:spcBef>
              <a:buClr>
                <a:schemeClr val="tx2">
                  <a:lumMod val="50000"/>
                  <a:lumOff val="50000"/>
                </a:schemeClr>
              </a:buClr>
              <a:defRPr>
                <a:solidFill>
                  <a:srgbClr val="7F7F7F"/>
                </a:solidFill>
              </a:defRPr>
            </a:lvl4pPr>
            <a:lvl5pPr>
              <a:lnSpc>
                <a:spcPct val="130000"/>
              </a:lnSpc>
              <a:spcBef>
                <a:spcPts val="0"/>
              </a:spcBef>
              <a:buClr>
                <a:schemeClr val="tx2">
                  <a:lumMod val="50000"/>
                  <a:lumOff val="50000"/>
                </a:schemeClr>
              </a:buClr>
              <a:defRPr>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4" name="Slide Number Placeholder 7"/>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019D8A-0AB2-4D63-A829-354E806E39F4}"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658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2">
                    <a:lumMod val="5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813941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931521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lumMod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517148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027016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8" name="Footer Placeholder 7"/>
          <p:cNvSpPr>
            <a:spLocks noGrp="1"/>
          </p:cNvSpPr>
          <p:nvPr>
            <p:ph type="ftr" sz="quarter" idx="11"/>
          </p:nvPr>
        </p:nvSpPr>
        <p:spPr/>
        <p:txBody>
          <a:bodyPr/>
          <a:lstStyle/>
          <a:p>
            <a:endParaRPr lang="hr-HR">
              <a:solidFill>
                <a:prstClr val="black">
                  <a:tint val="75000"/>
                </a:prstClr>
              </a:solidFill>
            </a:endParaRPr>
          </a:p>
        </p:txBody>
      </p:sp>
      <p:sp>
        <p:nvSpPr>
          <p:cNvPr id="9" name="Slide Number Placeholder 8"/>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3638936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4" name="Footer Placeholder 3"/>
          <p:cNvSpPr>
            <a:spLocks noGrp="1"/>
          </p:cNvSpPr>
          <p:nvPr>
            <p:ph type="ftr" sz="quarter" idx="11"/>
          </p:nvPr>
        </p:nvSpPr>
        <p:spPr/>
        <p:txBody>
          <a:bodyPr/>
          <a:lstStyle/>
          <a:p>
            <a:endParaRPr lang="hr-HR">
              <a:solidFill>
                <a:prstClr val="black">
                  <a:tint val="75000"/>
                </a:prstClr>
              </a:solidFill>
            </a:endParaRPr>
          </a:p>
        </p:txBody>
      </p:sp>
      <p:sp>
        <p:nvSpPr>
          <p:cNvPr id="5" name="Slide Number Placeholder 4"/>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960808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3" name="Footer Placeholder 2"/>
          <p:cNvSpPr>
            <a:spLocks noGrp="1"/>
          </p:cNvSpPr>
          <p:nvPr>
            <p:ph type="ftr" sz="quarter" idx="11"/>
          </p:nvPr>
        </p:nvSpPr>
        <p:spPr/>
        <p:txBody>
          <a:bodyPr/>
          <a:lstStyle/>
          <a:p>
            <a:endParaRPr lang="hr-HR">
              <a:solidFill>
                <a:prstClr val="black">
                  <a:tint val="75000"/>
                </a:prstClr>
              </a:solidFill>
            </a:endParaRPr>
          </a:p>
        </p:txBody>
      </p:sp>
      <p:sp>
        <p:nvSpPr>
          <p:cNvPr id="4" name="Slide Number Placeholder 3"/>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82618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0F5DD-CB61-4425-BFFE-4F0855B49FA5}" type="datetimeFigureOut">
              <a:rPr lang="hr-HR" smtClean="0"/>
              <a:t>19.7.2018.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1331471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717890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6" name="Footer Placeholder 5"/>
          <p:cNvSpPr>
            <a:spLocks noGrp="1"/>
          </p:cNvSpPr>
          <p:nvPr>
            <p:ph type="ftr" sz="quarter" idx="11"/>
          </p:nvPr>
        </p:nvSpPr>
        <p:spPr/>
        <p:txBody>
          <a:bodyPr/>
          <a:lstStyle/>
          <a:p>
            <a:endParaRPr lang="hr-HR">
              <a:solidFill>
                <a:prstClr val="black">
                  <a:tint val="75000"/>
                </a:prstClr>
              </a:solidFill>
            </a:endParaRPr>
          </a:p>
        </p:txBody>
      </p:sp>
      <p:sp>
        <p:nvSpPr>
          <p:cNvPr id="7" name="Slide Number Placeholder 6"/>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432732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2445952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85861"/>
            <a:ext cx="2743200" cy="4840303"/>
          </a:xfrm>
        </p:spPr>
        <p:txBody>
          <a:bodyPr vert="eaVert"/>
          <a:lstStyle>
            <a:lvl1pPr>
              <a:defRPr>
                <a:solidFill>
                  <a:schemeClr val="tx2">
                    <a:lumMod val="50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5" name="Footer Placeholder 4"/>
          <p:cNvSpPr>
            <a:spLocks noGrp="1"/>
          </p:cNvSpPr>
          <p:nvPr>
            <p:ph type="ftr" sz="quarter" idx="11"/>
          </p:nvPr>
        </p:nvSpPr>
        <p:spPr/>
        <p:txBody>
          <a:bodyPr/>
          <a:lstStyle/>
          <a:p>
            <a:endParaRPr lang="hr-HR">
              <a:solidFill>
                <a:prstClr val="black">
                  <a:tint val="75000"/>
                </a:prstClr>
              </a:solidFill>
            </a:endParaRPr>
          </a:p>
        </p:txBody>
      </p:sp>
      <p:sp>
        <p:nvSpPr>
          <p:cNvPr id="6" name="Slide Number Placeholder 5"/>
          <p:cNvSpPr>
            <a:spLocks noGrp="1"/>
          </p:cNvSpPr>
          <p:nvPr>
            <p:ph type="sldNum" sz="quarter" idx="12"/>
          </p:nvPr>
        </p:nvSpPr>
        <p:spPr/>
        <p:txBody>
          <a:body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111187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lumMod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0F5DD-CB61-4425-BFFE-4F0855B49FA5}" type="datetimeFigureOut">
              <a:rPr lang="hr-HR" smtClean="0"/>
              <a:t>19.7.2018.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2454104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40F5DD-CB61-4425-BFFE-4F0855B49FA5}" type="datetimeFigureOut">
              <a:rPr lang="hr-HR" smtClean="0"/>
              <a:t>19.7.2018.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3937751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40F5DD-CB61-4425-BFFE-4F0855B49FA5}" type="datetimeFigureOut">
              <a:rPr lang="hr-HR" smtClean="0"/>
              <a:t>19.7.2018.</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2036825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0F5DD-CB61-4425-BFFE-4F0855B49FA5}" type="datetimeFigureOut">
              <a:rPr lang="hr-HR" smtClean="0"/>
              <a:t>19.7.2018.</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197571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0F5DD-CB61-4425-BFFE-4F0855B49FA5}" type="datetimeFigureOut">
              <a:rPr lang="hr-HR" smtClean="0"/>
              <a:t>19.7.2018.</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157707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40F5DD-CB61-4425-BFFE-4F0855B49FA5}" type="datetimeFigureOut">
              <a:rPr lang="hr-HR" smtClean="0"/>
              <a:t>19.7.2018.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102694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40F5DD-CB61-4425-BFFE-4F0855B49FA5}" type="datetimeFigureOut">
              <a:rPr lang="hr-HR" smtClean="0"/>
              <a:t>19.7.2018.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DAD07C56-446B-438F-BB8A-E2BDCC5FDD7E}" type="slidenum">
              <a:rPr lang="hr-HR" smtClean="0"/>
              <a:t>‹#›</a:t>
            </a:fld>
            <a:endParaRPr lang="hr-HR"/>
          </a:p>
        </p:txBody>
      </p:sp>
    </p:spTree>
    <p:extLst>
      <p:ext uri="{BB962C8B-B14F-4D97-AF65-F5344CB8AC3E}">
        <p14:creationId xmlns:p14="http://schemas.microsoft.com/office/powerpoint/2010/main" val="2509662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14290"/>
            <a:ext cx="10972800" cy="8572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0F5DD-CB61-4425-BFFE-4F0855B49FA5}" type="datetimeFigureOut">
              <a:rPr lang="hr-HR" smtClean="0"/>
              <a:t>19.7.2018.</a:t>
            </a:fld>
            <a:endParaRPr lang="hr-H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07C56-446B-438F-BB8A-E2BDCC5FDD7E}" type="slidenum">
              <a:rPr lang="hr-HR" smtClean="0"/>
              <a:t>‹#›</a:t>
            </a:fld>
            <a:endParaRPr lang="hr-HR"/>
          </a:p>
        </p:txBody>
      </p:sp>
    </p:spTree>
    <p:extLst>
      <p:ext uri="{BB962C8B-B14F-4D97-AF65-F5344CB8AC3E}">
        <p14:creationId xmlns:p14="http://schemas.microsoft.com/office/powerpoint/2010/main" val="3755677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000" kern="1200">
          <a:solidFill>
            <a:schemeClr val="bg1"/>
          </a:solidFill>
          <a:latin typeface="Neo San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Neo San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Neo San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Neo San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14290"/>
            <a:ext cx="10972800" cy="8572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0F5DD-CB61-4425-BFFE-4F0855B49FA5}" type="datetimeFigureOut">
              <a:rPr lang="hr-HR" smtClean="0">
                <a:solidFill>
                  <a:prstClr val="black">
                    <a:tint val="75000"/>
                  </a:prstClr>
                </a:solidFill>
              </a:rPr>
              <a:pPr/>
              <a:t>19.7.2018.</a:t>
            </a:fld>
            <a:endParaRPr lang="hr-HR">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07C56-446B-438F-BB8A-E2BDCC5FDD7E}" type="slidenum">
              <a:rPr lang="hr-HR" smtClean="0">
                <a:solidFill>
                  <a:prstClr val="black">
                    <a:tint val="75000"/>
                  </a:prstClr>
                </a:solidFill>
              </a:rPr>
              <a:pPr/>
              <a:t>‹#›</a:t>
            </a:fld>
            <a:endParaRPr lang="hr-HR">
              <a:solidFill>
                <a:prstClr val="black">
                  <a:tint val="75000"/>
                </a:prstClr>
              </a:solidFill>
            </a:endParaRPr>
          </a:p>
        </p:txBody>
      </p:sp>
    </p:spTree>
    <p:extLst>
      <p:ext uri="{BB962C8B-B14F-4D97-AF65-F5344CB8AC3E}">
        <p14:creationId xmlns:p14="http://schemas.microsoft.com/office/powerpoint/2010/main" val="7132709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000" kern="1200">
          <a:solidFill>
            <a:schemeClr val="bg1"/>
          </a:solidFill>
          <a:latin typeface="Neo San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Neo San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Neo San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Neo San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strukturnifondovi.hr/" TargetMode="External"/><Relationship Id="rId2" Type="http://schemas.openxmlformats.org/officeDocument/2006/relationships/hyperlink" Target="http://www.mrrfeu.h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58096"/>
            <a:ext cx="10972800" cy="2018272"/>
          </a:xfrm>
        </p:spPr>
        <p:txBody>
          <a:bodyPr>
            <a:normAutofit fontScale="90000"/>
          </a:bodyPr>
          <a:lstStyle/>
          <a:p>
            <a:br>
              <a:rPr lang="hr-HR" dirty="0">
                <a:solidFill>
                  <a:schemeClr val="tx1"/>
                </a:solidFill>
              </a:rPr>
            </a:br>
            <a:br>
              <a:rPr lang="hr-HR" dirty="0">
                <a:solidFill>
                  <a:schemeClr val="tx1"/>
                </a:solidFill>
                <a:latin typeface="VladaRHSans Bk" panose="02000000000000000000" pitchFamily="50" charset="-18"/>
                <a:ea typeface="VladaRHSans Bk" panose="02000000000000000000" pitchFamily="50" charset="-18"/>
              </a:rPr>
            </a:br>
            <a:r>
              <a:rPr lang="hr-HR" sz="6000" b="1" dirty="0">
                <a:solidFill>
                  <a:schemeClr val="tx2"/>
                </a:solidFill>
                <a:latin typeface="+mn-lt"/>
                <a:ea typeface="VladaRHSans Bk" panose="02000000000000000000" pitchFamily="50" charset="-18"/>
              </a:rPr>
              <a:t>5. sjednica </a:t>
            </a:r>
            <a:br>
              <a:rPr lang="hr-HR" sz="6000" dirty="0">
                <a:solidFill>
                  <a:schemeClr val="tx2"/>
                </a:solidFill>
                <a:latin typeface="+mn-lt"/>
                <a:ea typeface="VladaRHSans Bk" panose="02000000000000000000" pitchFamily="50" charset="-18"/>
              </a:rPr>
            </a:br>
            <a:r>
              <a:rPr lang="hr-HR" sz="6000" b="1" dirty="0">
                <a:solidFill>
                  <a:schemeClr val="tx2"/>
                </a:solidFill>
                <a:latin typeface="+mn-lt"/>
                <a:ea typeface="VladaRHSans Bk" panose="02000000000000000000" pitchFamily="50" charset="-18"/>
              </a:rPr>
              <a:t>Savjeta za Slavoniju, Baranju i Srijem</a:t>
            </a:r>
          </a:p>
        </p:txBody>
      </p:sp>
      <p:sp>
        <p:nvSpPr>
          <p:cNvPr id="3" name="Content Placeholder 2"/>
          <p:cNvSpPr>
            <a:spLocks noGrp="1"/>
          </p:cNvSpPr>
          <p:nvPr>
            <p:ph idx="1"/>
          </p:nvPr>
        </p:nvSpPr>
        <p:spPr>
          <a:xfrm>
            <a:off x="609600" y="5478162"/>
            <a:ext cx="10972800" cy="648002"/>
          </a:xfrm>
        </p:spPr>
        <p:txBody>
          <a:bodyPr>
            <a:normAutofit/>
          </a:bodyPr>
          <a:lstStyle/>
          <a:p>
            <a:pPr marL="0" indent="0" algn="ctr">
              <a:buNone/>
            </a:pPr>
            <a:r>
              <a:rPr lang="hr-HR" b="1" dirty="0">
                <a:solidFill>
                  <a:schemeClr val="tx2"/>
                </a:solidFill>
                <a:latin typeface="+mn-lt"/>
                <a:ea typeface="VladaRHSans Bk" panose="02000000000000000000" pitchFamily="50" charset="-18"/>
              </a:rPr>
              <a:t>Vinkovci, 20. srpnja 2018. godine</a:t>
            </a:r>
          </a:p>
        </p:txBody>
      </p:sp>
    </p:spTree>
    <p:extLst>
      <p:ext uri="{BB962C8B-B14F-4D97-AF65-F5344CB8AC3E}">
        <p14:creationId xmlns:p14="http://schemas.microsoft.com/office/powerpoint/2010/main" val="241205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310393" y="116632"/>
            <a:ext cx="11518084" cy="1080120"/>
          </a:xfrm>
        </p:spPr>
        <p:txBody>
          <a:bodyPr>
            <a:normAutofit/>
          </a:bodyPr>
          <a:lstStyle/>
          <a:p>
            <a:r>
              <a:rPr lang="hr-HR" sz="2700" b="1" dirty="0">
                <a:solidFill>
                  <a:prstClr val="white"/>
                </a:solidFill>
                <a:latin typeface="+mn-lt"/>
                <a:ea typeface="VladaRHSans Bk" panose="02000000000000000000" pitchFamily="50" charset="-18"/>
              </a:rPr>
              <a:t>4. Predstavljanje Razvojnog sporazuma za područje Slavonije, Baranje i Srijema</a:t>
            </a:r>
            <a:endParaRPr lang="hr-HR" sz="2700" dirty="0">
              <a:latin typeface="+mn-lt"/>
            </a:endParaRPr>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847288" y="1350993"/>
            <a:ext cx="10578518" cy="4901526"/>
          </a:xfrm>
        </p:spPr>
        <p:txBody>
          <a:bodyPr>
            <a:normAutofit/>
          </a:bodyPr>
          <a:lstStyle/>
          <a:p>
            <a:pPr marL="0" indent="0">
              <a:buNone/>
            </a:pPr>
            <a:r>
              <a:rPr lang="hr-HR" sz="2400" dirty="0">
                <a:solidFill>
                  <a:schemeClr val="tx2"/>
                </a:solidFill>
                <a:latin typeface="+mn-lt"/>
              </a:rPr>
              <a:t>FINANCIJSKA OMOTNICA</a:t>
            </a:r>
            <a:endParaRPr lang="hr-HR" sz="2400" b="1" dirty="0">
              <a:solidFill>
                <a:schemeClr val="tx2"/>
              </a:solidFill>
              <a:latin typeface="+mn-lt"/>
            </a:endParaRPr>
          </a:p>
          <a:p>
            <a:pPr marL="0" indent="0">
              <a:buNone/>
            </a:pPr>
            <a:endParaRPr lang="hr-HR" sz="2400" b="1" dirty="0">
              <a:solidFill>
                <a:schemeClr val="tx2"/>
              </a:solidFill>
              <a:latin typeface="+mn-lt"/>
            </a:endParaRPr>
          </a:p>
          <a:p>
            <a:pPr marL="0" indent="0">
              <a:buNone/>
            </a:pPr>
            <a:endParaRPr lang="hr-HR" sz="2400" b="1" dirty="0">
              <a:solidFill>
                <a:schemeClr val="tx2"/>
              </a:solidFill>
              <a:latin typeface="+mn-lt"/>
            </a:endParaRPr>
          </a:p>
          <a:p>
            <a:pPr lvl="1" algn="just">
              <a:lnSpc>
                <a:spcPct val="80000"/>
              </a:lnSpc>
            </a:pPr>
            <a:r>
              <a:rPr lang="hr-HR" sz="2400" b="1" dirty="0">
                <a:solidFill>
                  <a:schemeClr val="tx2"/>
                </a:solidFill>
                <a:latin typeface="+mn-lt"/>
              </a:rPr>
              <a:t>Minimalno 50 % vrijednosti </a:t>
            </a:r>
            <a:r>
              <a:rPr lang="hr-HR" sz="2400" dirty="0">
                <a:solidFill>
                  <a:schemeClr val="tx2"/>
                </a:solidFill>
                <a:latin typeface="+mn-lt"/>
              </a:rPr>
              <a:t>razvojnog sporazuma mora biti usmjereno na aktivnosti </a:t>
            </a:r>
            <a:r>
              <a:rPr lang="hr-HR" sz="2400" b="1" dirty="0">
                <a:solidFill>
                  <a:schemeClr val="tx2"/>
                </a:solidFill>
                <a:latin typeface="+mn-lt"/>
              </a:rPr>
              <a:t>s izravnim učinkom na gospodarstvo</a:t>
            </a:r>
            <a:r>
              <a:rPr lang="hr-HR" sz="2400" dirty="0">
                <a:solidFill>
                  <a:schemeClr val="tx2"/>
                </a:solidFill>
                <a:latin typeface="+mn-lt"/>
              </a:rPr>
              <a:t> jedinica područne (regionalne) samouprave potpisnica razvojnog sporazuma</a:t>
            </a:r>
          </a:p>
          <a:p>
            <a:pPr marL="457200" lvl="1" indent="0" algn="just">
              <a:lnSpc>
                <a:spcPct val="80000"/>
              </a:lnSpc>
              <a:buNone/>
            </a:pPr>
            <a:endParaRPr lang="hr-HR" sz="2400" dirty="0">
              <a:solidFill>
                <a:schemeClr val="tx2"/>
              </a:solidFill>
              <a:latin typeface="+mn-lt"/>
            </a:endParaRPr>
          </a:p>
          <a:p>
            <a:pPr lvl="1" algn="just">
              <a:lnSpc>
                <a:spcPct val="80000"/>
              </a:lnSpc>
            </a:pPr>
            <a:r>
              <a:rPr lang="hr-HR" sz="2400" dirty="0">
                <a:solidFill>
                  <a:schemeClr val="tx2"/>
                </a:solidFill>
                <a:latin typeface="+mn-lt"/>
              </a:rPr>
              <a:t>Ministarstvo regionalnoga razvoja i fondova Europske unije koordinira definiranje izvora financiranja i izradu financijske omotnice</a:t>
            </a:r>
          </a:p>
          <a:p>
            <a:pPr marL="0" indent="0">
              <a:buNone/>
            </a:pPr>
            <a:endParaRPr lang="hr-HR" dirty="0"/>
          </a:p>
        </p:txBody>
      </p:sp>
    </p:spTree>
    <p:extLst>
      <p:ext uri="{BB962C8B-B14F-4D97-AF65-F5344CB8AC3E}">
        <p14:creationId xmlns:p14="http://schemas.microsoft.com/office/powerpoint/2010/main" val="4063951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243281" y="116632"/>
            <a:ext cx="11467750" cy="1080120"/>
          </a:xfrm>
        </p:spPr>
        <p:txBody>
          <a:bodyPr>
            <a:normAutofit/>
          </a:bodyPr>
          <a:lstStyle/>
          <a:p>
            <a:r>
              <a:rPr lang="hr-HR" sz="2700" b="1" dirty="0">
                <a:solidFill>
                  <a:prstClr val="white"/>
                </a:solidFill>
                <a:latin typeface="+mn-lt"/>
                <a:ea typeface="VladaRHSans Bk" panose="02000000000000000000" pitchFamily="50" charset="-18"/>
              </a:rPr>
              <a:t>4. Predstavljanje Razvojnog sporazuma za područje Slavonije, Baranje i Srijema</a:t>
            </a:r>
            <a:endParaRPr lang="hr-HR" sz="2700" dirty="0">
              <a:latin typeface="+mn-lt"/>
            </a:endParaRPr>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1132513" y="1412777"/>
            <a:ext cx="10167457" cy="4901526"/>
          </a:xfrm>
        </p:spPr>
        <p:txBody>
          <a:bodyPr>
            <a:normAutofit/>
          </a:bodyPr>
          <a:lstStyle/>
          <a:p>
            <a:pPr marL="0" indent="0">
              <a:buNone/>
            </a:pPr>
            <a:r>
              <a:rPr lang="hr-HR" sz="2000" dirty="0">
                <a:solidFill>
                  <a:schemeClr val="tx2"/>
                </a:solidFill>
                <a:latin typeface="+mn-lt"/>
              </a:rPr>
              <a:t>IZRADA</a:t>
            </a:r>
            <a:r>
              <a:rPr lang="hr-HR" sz="2000" b="1" dirty="0">
                <a:solidFill>
                  <a:schemeClr val="tx2"/>
                </a:solidFill>
                <a:latin typeface="+mn-lt"/>
              </a:rPr>
              <a:t> </a:t>
            </a:r>
          </a:p>
          <a:p>
            <a:pPr lvl="1" algn="just"/>
            <a:r>
              <a:rPr lang="hr-HR" sz="2000" dirty="0">
                <a:solidFill>
                  <a:schemeClr val="tx2"/>
                </a:solidFill>
                <a:latin typeface="+mn-lt"/>
              </a:rPr>
              <a:t>pokreće se na inicijativu zainteresiranih jedinica područne (regionalne) samouprave potpisivanjem </a:t>
            </a:r>
            <a:r>
              <a:rPr lang="hr-HR" sz="2000" b="1" dirty="0">
                <a:solidFill>
                  <a:schemeClr val="tx2"/>
                </a:solidFill>
                <a:latin typeface="+mn-lt"/>
              </a:rPr>
              <a:t>pisma namjere</a:t>
            </a:r>
            <a:r>
              <a:rPr lang="hr-HR" sz="2000" dirty="0">
                <a:solidFill>
                  <a:schemeClr val="tx2"/>
                </a:solidFill>
                <a:latin typeface="+mn-lt"/>
              </a:rPr>
              <a:t> </a:t>
            </a:r>
            <a:r>
              <a:rPr lang="hr-HR" sz="2000" b="1" dirty="0">
                <a:solidFill>
                  <a:schemeClr val="tx2"/>
                </a:solidFill>
                <a:latin typeface="+mn-lt"/>
              </a:rPr>
              <a:t>o sklapanju razvojnog sporazuma</a:t>
            </a:r>
            <a:r>
              <a:rPr lang="hr-HR" sz="2000" dirty="0">
                <a:solidFill>
                  <a:schemeClr val="tx2"/>
                </a:solidFill>
                <a:latin typeface="+mn-lt"/>
              </a:rPr>
              <a:t> s Ministarstvom regionalnoga razvoja i fondova Europske unije </a:t>
            </a:r>
          </a:p>
          <a:p>
            <a:pPr lvl="1" algn="just"/>
            <a:r>
              <a:rPr lang="hr-HR" sz="2000" dirty="0">
                <a:solidFill>
                  <a:schemeClr val="tx2"/>
                </a:solidFill>
                <a:latin typeface="+mn-lt"/>
              </a:rPr>
              <a:t>potpisnice pisma namjere </a:t>
            </a:r>
            <a:r>
              <a:rPr lang="hr-HR" sz="2000" b="1" dirty="0">
                <a:solidFill>
                  <a:schemeClr val="tx2"/>
                </a:solidFill>
                <a:latin typeface="+mn-lt"/>
              </a:rPr>
              <a:t>usuglašavaju razvojne prioritete i ciljeve za razvojno područje za koje se sklapa razvojni sporazum</a:t>
            </a:r>
            <a:r>
              <a:rPr lang="hr-HR" sz="2000" dirty="0">
                <a:solidFill>
                  <a:schemeClr val="tx2"/>
                </a:solidFill>
                <a:latin typeface="+mn-lt"/>
              </a:rPr>
              <a:t>, a koji su utemeljeni na analitici planskih dokumenata politike regionalnog razvoja</a:t>
            </a:r>
          </a:p>
          <a:p>
            <a:pPr lvl="1" algn="just"/>
            <a:r>
              <a:rPr lang="hr-HR" sz="2000" dirty="0">
                <a:solidFill>
                  <a:schemeClr val="tx2"/>
                </a:solidFill>
                <a:latin typeface="+mn-lt"/>
              </a:rPr>
              <a:t>potpisnice pisma namjere u suradnji s Ministarstvom regionalnoga razvoja i fondova Europske unije </a:t>
            </a:r>
            <a:r>
              <a:rPr lang="hr-HR" sz="2000" b="1" dirty="0">
                <a:solidFill>
                  <a:schemeClr val="tx2"/>
                </a:solidFill>
                <a:latin typeface="+mn-lt"/>
              </a:rPr>
              <a:t>identificiraju ciljeve i područja suradnje, ključne pokazatelje uspješnosti suradnje, potencijalne izvore financiranja, te utvrđuju financijsku omotnicu</a:t>
            </a:r>
            <a:r>
              <a:rPr lang="hr-HR" sz="2000" dirty="0">
                <a:solidFill>
                  <a:schemeClr val="tx2"/>
                </a:solidFill>
                <a:latin typeface="+mn-lt"/>
              </a:rPr>
              <a:t> razvojnog sporazuma sukladno dostupnim programima i financijskim instrumentima za financiranje regionalnoga razvoja</a:t>
            </a:r>
          </a:p>
          <a:p>
            <a:pPr lvl="1" algn="just"/>
            <a:r>
              <a:rPr lang="hr-HR" sz="2000" b="1" dirty="0">
                <a:solidFill>
                  <a:schemeClr val="tx2"/>
                </a:solidFill>
                <a:latin typeface="+mn-lt"/>
              </a:rPr>
              <a:t>Ministarstvo regionalnoga razvoja i fondova Europske unije osigurava tehničku pomoć jedinicama područne (regionalne) samouprave </a:t>
            </a:r>
            <a:r>
              <a:rPr lang="hr-HR" sz="2000" dirty="0">
                <a:solidFill>
                  <a:schemeClr val="tx2"/>
                </a:solidFill>
                <a:latin typeface="+mn-lt"/>
              </a:rPr>
              <a:t>potpisnicima pisma namjere </a:t>
            </a:r>
          </a:p>
          <a:p>
            <a:endParaRPr lang="hr-HR" dirty="0"/>
          </a:p>
        </p:txBody>
      </p:sp>
    </p:spTree>
    <p:extLst>
      <p:ext uri="{BB962C8B-B14F-4D97-AF65-F5344CB8AC3E}">
        <p14:creationId xmlns:p14="http://schemas.microsoft.com/office/powerpoint/2010/main" val="302828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151002" y="116632"/>
            <a:ext cx="11618751" cy="1080120"/>
          </a:xfrm>
        </p:spPr>
        <p:txBody>
          <a:bodyPr>
            <a:normAutofit/>
          </a:bodyPr>
          <a:lstStyle/>
          <a:p>
            <a:r>
              <a:rPr lang="hr-HR" sz="2700" b="1" dirty="0">
                <a:solidFill>
                  <a:prstClr val="white"/>
                </a:solidFill>
                <a:latin typeface="Calibri"/>
                <a:ea typeface="VladaRHSans Bk" panose="02000000000000000000" pitchFamily="50" charset="-18"/>
              </a:rPr>
              <a:t>4. Predstavljanje </a:t>
            </a:r>
            <a:r>
              <a:rPr lang="hr-HR" sz="2700" b="1" dirty="0">
                <a:solidFill>
                  <a:prstClr val="white"/>
                </a:solidFill>
                <a:latin typeface="+mn-lt"/>
                <a:ea typeface="VladaRHSans Bk" panose="02000000000000000000" pitchFamily="50" charset="-18"/>
              </a:rPr>
              <a:t>Razvojnog</a:t>
            </a:r>
            <a:r>
              <a:rPr lang="hr-HR" sz="2700" b="1" dirty="0">
                <a:solidFill>
                  <a:prstClr val="white"/>
                </a:solidFill>
                <a:latin typeface="Calibri"/>
                <a:ea typeface="VladaRHSans Bk" panose="02000000000000000000" pitchFamily="50" charset="-18"/>
              </a:rPr>
              <a:t> sporazuma za područje Slavonije, Baranje i Srijema</a:t>
            </a:r>
            <a:endParaRPr lang="hr-HR" sz="2700" dirty="0"/>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788564" y="1382714"/>
            <a:ext cx="10796631" cy="5160699"/>
          </a:xfrm>
        </p:spPr>
        <p:txBody>
          <a:bodyPr>
            <a:normAutofit fontScale="92500" lnSpcReduction="20000"/>
          </a:bodyPr>
          <a:lstStyle/>
          <a:p>
            <a:pPr marL="0" indent="0">
              <a:buNone/>
            </a:pPr>
            <a:r>
              <a:rPr lang="hr-HR" sz="2200" b="1" dirty="0">
                <a:solidFill>
                  <a:schemeClr val="tx2"/>
                </a:solidFill>
                <a:latin typeface="+mn-lt"/>
              </a:rPr>
              <a:t>PRVI RAZVOJNI SPORAZUM ZA PODRUČJE SLAVONIJE, BARANJE I SRIJEMA</a:t>
            </a:r>
          </a:p>
          <a:p>
            <a:pPr marL="0" indent="0">
              <a:buNone/>
            </a:pPr>
            <a:endParaRPr lang="hr-HR" sz="2200" b="1" dirty="0">
              <a:solidFill>
                <a:schemeClr val="tx2"/>
              </a:solidFill>
              <a:latin typeface="+mn-lt"/>
            </a:endParaRPr>
          </a:p>
          <a:p>
            <a:r>
              <a:rPr lang="hr-HR" sz="2200" dirty="0">
                <a:solidFill>
                  <a:schemeClr val="tx2"/>
                </a:solidFill>
                <a:latin typeface="+mn-lt"/>
              </a:rPr>
              <a:t>Sklapanje prvog Razvojnog sporazuma pokrenuto je u svibnju 2018. potpisivanjem Pisma namjere pet jedinica područne (regionalne) samouprave:</a:t>
            </a:r>
          </a:p>
          <a:p>
            <a:pPr lvl="1"/>
            <a:r>
              <a:rPr lang="hr-HR" sz="2200" b="1" dirty="0">
                <a:solidFill>
                  <a:schemeClr val="tx2"/>
                </a:solidFill>
                <a:latin typeface="+mn-lt"/>
              </a:rPr>
              <a:t>Brodsko-posavska županija</a:t>
            </a:r>
          </a:p>
          <a:p>
            <a:pPr lvl="1"/>
            <a:r>
              <a:rPr lang="hr-HR" sz="2200" b="1" dirty="0">
                <a:solidFill>
                  <a:schemeClr val="tx2"/>
                </a:solidFill>
                <a:latin typeface="+mn-lt"/>
              </a:rPr>
              <a:t>Osječko-baranjska županija</a:t>
            </a:r>
          </a:p>
          <a:p>
            <a:pPr lvl="1"/>
            <a:r>
              <a:rPr lang="hr-HR" sz="2200" b="1" dirty="0">
                <a:solidFill>
                  <a:schemeClr val="tx2"/>
                </a:solidFill>
                <a:latin typeface="+mn-lt"/>
              </a:rPr>
              <a:t>Požeško-slavonska županija</a:t>
            </a:r>
          </a:p>
          <a:p>
            <a:pPr lvl="1"/>
            <a:r>
              <a:rPr lang="hr-HR" sz="2200" b="1" dirty="0">
                <a:solidFill>
                  <a:schemeClr val="tx2"/>
                </a:solidFill>
                <a:latin typeface="+mn-lt"/>
              </a:rPr>
              <a:t>Virovitičko-podravska županija</a:t>
            </a:r>
          </a:p>
          <a:p>
            <a:pPr lvl="1"/>
            <a:r>
              <a:rPr lang="hr-HR" sz="2200" b="1" dirty="0">
                <a:solidFill>
                  <a:schemeClr val="tx2"/>
                </a:solidFill>
                <a:latin typeface="+mn-lt"/>
              </a:rPr>
              <a:t>Vukovarsko-srijemska županija</a:t>
            </a:r>
          </a:p>
          <a:p>
            <a:pPr marL="457200" lvl="1" indent="0">
              <a:buNone/>
            </a:pPr>
            <a:endParaRPr lang="hr-HR" sz="2200" b="1" dirty="0">
              <a:solidFill>
                <a:schemeClr val="tx2"/>
              </a:solidFill>
              <a:latin typeface="+mn-lt"/>
            </a:endParaRPr>
          </a:p>
          <a:p>
            <a:r>
              <a:rPr lang="hr-HR" sz="2200" dirty="0">
                <a:solidFill>
                  <a:schemeClr val="tx2"/>
                </a:solidFill>
                <a:latin typeface="+mn-lt"/>
              </a:rPr>
              <a:t>Slijedom ove inicijative, Ministarstvo regionalnoga razvoja i fondova Europske unije osiguralo je tehničku podršku zainteresiranim županijama u cilju:</a:t>
            </a:r>
          </a:p>
          <a:p>
            <a:pPr lvl="1"/>
            <a:r>
              <a:rPr lang="hr-HR" sz="2200" dirty="0">
                <a:solidFill>
                  <a:schemeClr val="tx2"/>
                </a:solidFill>
                <a:latin typeface="+mn-lt"/>
              </a:rPr>
              <a:t>usuglašavanja razvojnih prioriteta i ciljeva </a:t>
            </a:r>
          </a:p>
          <a:p>
            <a:pPr lvl="1"/>
            <a:r>
              <a:rPr lang="hr-HR" sz="2200" dirty="0">
                <a:solidFill>
                  <a:schemeClr val="tx2"/>
                </a:solidFill>
                <a:latin typeface="+mn-lt"/>
              </a:rPr>
              <a:t>identificiranja ključnih pokazatelja uspješnosti suradnje</a:t>
            </a:r>
          </a:p>
          <a:p>
            <a:pPr lvl="1"/>
            <a:r>
              <a:rPr lang="hr-HR" sz="2200" dirty="0">
                <a:solidFill>
                  <a:schemeClr val="tx2"/>
                </a:solidFill>
                <a:latin typeface="+mn-lt"/>
              </a:rPr>
              <a:t>definiranja potencijalnih izvora financiranja</a:t>
            </a:r>
          </a:p>
          <a:p>
            <a:pPr lvl="1"/>
            <a:r>
              <a:rPr lang="hr-HR" sz="2200" dirty="0">
                <a:solidFill>
                  <a:schemeClr val="tx2"/>
                </a:solidFill>
                <a:latin typeface="+mn-lt"/>
              </a:rPr>
              <a:t>utvrđivanja financijske omotnice</a:t>
            </a:r>
          </a:p>
          <a:p>
            <a:pPr lvl="1"/>
            <a:r>
              <a:rPr lang="hr-HR" sz="2200" dirty="0">
                <a:solidFill>
                  <a:schemeClr val="tx2"/>
                </a:solidFill>
                <a:latin typeface="+mn-lt"/>
              </a:rPr>
              <a:t>definiranja strateških projekata regionalnoga razvoja i drugih mehanizama</a:t>
            </a:r>
            <a:endParaRPr lang="hr-HR" sz="2200" b="1" dirty="0">
              <a:solidFill>
                <a:schemeClr val="tx2"/>
              </a:solidFill>
              <a:latin typeface="+mn-lt"/>
            </a:endParaRPr>
          </a:p>
          <a:p>
            <a:pPr marL="457200" lvl="1" indent="0">
              <a:buNone/>
            </a:pPr>
            <a:endParaRPr lang="hr-HR" sz="1200" b="1" dirty="0">
              <a:solidFill>
                <a:schemeClr val="tx2">
                  <a:lumMod val="75000"/>
                </a:schemeClr>
              </a:solidFill>
            </a:endParaRPr>
          </a:p>
          <a:p>
            <a:endParaRPr lang="hr-HR" sz="1600" dirty="0"/>
          </a:p>
          <a:p>
            <a:endParaRPr lang="hr-HR" dirty="0"/>
          </a:p>
        </p:txBody>
      </p:sp>
    </p:spTree>
    <p:extLst>
      <p:ext uri="{BB962C8B-B14F-4D97-AF65-F5344CB8AC3E}">
        <p14:creationId xmlns:p14="http://schemas.microsoft.com/office/powerpoint/2010/main" val="1925022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385895" y="116632"/>
            <a:ext cx="11509694" cy="1080120"/>
          </a:xfrm>
        </p:spPr>
        <p:txBody>
          <a:bodyPr>
            <a:normAutofit/>
          </a:bodyPr>
          <a:lstStyle/>
          <a:p>
            <a:r>
              <a:rPr lang="hr-HR" sz="2700" b="1" dirty="0">
                <a:solidFill>
                  <a:prstClr val="white"/>
                </a:solidFill>
                <a:latin typeface="+mn-lt"/>
                <a:ea typeface="VladaRHSans Bk" panose="02000000000000000000" pitchFamily="50" charset="-18"/>
              </a:rPr>
              <a:t>4. Predstavljanje Razvojnog sporazuma za područje Slavonije, Baranje i Srijema</a:t>
            </a:r>
            <a:endParaRPr lang="hr-HR" sz="2700" dirty="0">
              <a:latin typeface="+mn-lt"/>
            </a:endParaRPr>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729841" y="1196752"/>
            <a:ext cx="11014745" cy="5338271"/>
          </a:xfrm>
        </p:spPr>
        <p:txBody>
          <a:bodyPr>
            <a:normAutofit lnSpcReduction="10000"/>
          </a:bodyPr>
          <a:lstStyle/>
          <a:p>
            <a:pPr lvl="1"/>
            <a:endParaRPr lang="hr-HR" sz="1600" dirty="0"/>
          </a:p>
          <a:p>
            <a:pPr marL="0" lvl="0" indent="0">
              <a:buNone/>
            </a:pPr>
            <a:r>
              <a:rPr lang="hr-HR" sz="2000" b="1" dirty="0">
                <a:solidFill>
                  <a:schemeClr val="tx2"/>
                </a:solidFill>
                <a:latin typeface="+mn-lt"/>
              </a:rPr>
              <a:t>PRVI RAZVOJNI SPORAZUM ZA PODRUČJE SLAVONIJE, BARANJE I SRIJEMA</a:t>
            </a:r>
          </a:p>
          <a:p>
            <a:pPr marL="0" lvl="0" indent="0">
              <a:buNone/>
            </a:pPr>
            <a:endParaRPr lang="hr-HR" sz="2000" b="1" dirty="0">
              <a:solidFill>
                <a:schemeClr val="tx2"/>
              </a:solidFill>
              <a:latin typeface="+mn-lt"/>
            </a:endParaRPr>
          </a:p>
          <a:p>
            <a:pPr lvl="0"/>
            <a:r>
              <a:rPr lang="hr-HR" sz="2000" dirty="0">
                <a:solidFill>
                  <a:schemeClr val="tx2"/>
                </a:solidFill>
                <a:latin typeface="+mn-lt"/>
              </a:rPr>
              <a:t>U suradnji sa županijama i regionalnim koordinatorima utvrđeni projekti, financijska omotnica te izvori sredstava</a:t>
            </a:r>
          </a:p>
          <a:p>
            <a:pPr lvl="0"/>
            <a:r>
              <a:rPr lang="hr-HR" sz="2000" dirty="0">
                <a:solidFill>
                  <a:schemeClr val="tx2"/>
                </a:solidFill>
                <a:latin typeface="+mn-lt"/>
              </a:rPr>
              <a:t>Razvojni sporazum uključuje </a:t>
            </a:r>
            <a:r>
              <a:rPr lang="hr-HR" sz="2000" b="1" dirty="0">
                <a:solidFill>
                  <a:schemeClr val="tx2"/>
                </a:solidFill>
                <a:latin typeface="+mn-lt"/>
              </a:rPr>
              <a:t>29 projekata</a:t>
            </a:r>
          </a:p>
          <a:p>
            <a:pPr lvl="0"/>
            <a:r>
              <a:rPr lang="hr-HR" sz="2000" b="1" dirty="0">
                <a:solidFill>
                  <a:schemeClr val="tx2"/>
                </a:solidFill>
                <a:latin typeface="+mn-lt"/>
              </a:rPr>
              <a:t>Ukupna vrijednost </a:t>
            </a:r>
            <a:r>
              <a:rPr lang="hr-HR" sz="2000" dirty="0">
                <a:solidFill>
                  <a:schemeClr val="tx2"/>
                </a:solidFill>
                <a:latin typeface="+mn-lt"/>
              </a:rPr>
              <a:t>projekata iznosi </a:t>
            </a:r>
            <a:r>
              <a:rPr lang="hr-HR" sz="2000" b="1" dirty="0">
                <a:solidFill>
                  <a:schemeClr val="tx2"/>
                </a:solidFill>
                <a:latin typeface="Calibri" panose="020F0502020204030204" pitchFamily="34" charset="0"/>
                <a:ea typeface="Calibri" panose="020F0502020204030204" pitchFamily="34" charset="0"/>
              </a:rPr>
              <a:t>699,7 milijuna</a:t>
            </a:r>
            <a:r>
              <a:rPr lang="hr-HR" sz="2000" dirty="0">
                <a:solidFill>
                  <a:schemeClr val="tx2"/>
                </a:solidFill>
                <a:latin typeface="Calibri" panose="020F0502020204030204" pitchFamily="34" charset="0"/>
                <a:ea typeface="Calibri" panose="020F0502020204030204" pitchFamily="34" charset="0"/>
              </a:rPr>
              <a:t> </a:t>
            </a:r>
            <a:r>
              <a:rPr lang="hr-HR" sz="2000" b="1" dirty="0">
                <a:solidFill>
                  <a:schemeClr val="tx2"/>
                </a:solidFill>
                <a:latin typeface="+mn-lt"/>
              </a:rPr>
              <a:t>HRK</a:t>
            </a:r>
          </a:p>
          <a:p>
            <a:pPr lvl="0"/>
            <a:r>
              <a:rPr lang="hr-HR" sz="2000" b="1" dirty="0">
                <a:solidFill>
                  <a:schemeClr val="tx2"/>
                </a:solidFill>
                <a:latin typeface="+mn-lt"/>
              </a:rPr>
              <a:t>Dodatnih 50 milijuna HRK planirano je za pripremu projekata</a:t>
            </a:r>
          </a:p>
          <a:p>
            <a:pPr lvl="0"/>
            <a:r>
              <a:rPr lang="hr-HR" sz="2000" dirty="0">
                <a:solidFill>
                  <a:schemeClr val="tx2"/>
                </a:solidFill>
                <a:latin typeface="+mn-lt"/>
              </a:rPr>
              <a:t>Izvori sredstava: </a:t>
            </a:r>
            <a:r>
              <a:rPr lang="hr-HR" sz="2000" b="1" dirty="0">
                <a:solidFill>
                  <a:schemeClr val="tx2"/>
                </a:solidFill>
                <a:latin typeface="+mn-lt"/>
              </a:rPr>
              <a:t>ESI fondovi i domaća sredstva</a:t>
            </a:r>
          </a:p>
          <a:p>
            <a:pPr lvl="0"/>
            <a:r>
              <a:rPr lang="hr-HR" sz="2000" b="1" dirty="0">
                <a:solidFill>
                  <a:schemeClr val="tx2"/>
                </a:solidFill>
                <a:latin typeface="+mn-lt"/>
              </a:rPr>
              <a:t>Lanci vrijednosti u fokusu </a:t>
            </a:r>
            <a:r>
              <a:rPr lang="hr-HR" sz="2000" dirty="0">
                <a:solidFill>
                  <a:schemeClr val="tx2"/>
                </a:solidFill>
                <a:latin typeface="+mn-lt"/>
              </a:rPr>
              <a:t>1. Razvojnog sporazuma: </a:t>
            </a:r>
          </a:p>
          <a:p>
            <a:pPr lvl="1"/>
            <a:r>
              <a:rPr lang="hr-HR" sz="2000" dirty="0">
                <a:solidFill>
                  <a:schemeClr val="tx2"/>
                </a:solidFill>
                <a:latin typeface="+mn-lt"/>
              </a:rPr>
              <a:t>poljoprivreda</a:t>
            </a:r>
          </a:p>
          <a:p>
            <a:pPr lvl="1"/>
            <a:r>
              <a:rPr lang="hr-HR" sz="2000" dirty="0">
                <a:solidFill>
                  <a:schemeClr val="tx2"/>
                </a:solidFill>
                <a:latin typeface="+mn-lt"/>
              </a:rPr>
              <a:t>drvna industrija</a:t>
            </a:r>
          </a:p>
          <a:p>
            <a:pPr lvl="1"/>
            <a:r>
              <a:rPr lang="hr-HR" sz="2000" dirty="0">
                <a:solidFill>
                  <a:schemeClr val="tx2"/>
                </a:solidFill>
                <a:latin typeface="+mn-lt"/>
              </a:rPr>
              <a:t>metaloprerađivačka industrija</a:t>
            </a:r>
          </a:p>
          <a:p>
            <a:pPr lvl="1"/>
            <a:r>
              <a:rPr lang="hr-HR" sz="2000" dirty="0">
                <a:solidFill>
                  <a:schemeClr val="tx2"/>
                </a:solidFill>
                <a:latin typeface="+mn-lt"/>
              </a:rPr>
              <a:t>turizam</a:t>
            </a:r>
          </a:p>
          <a:p>
            <a:pPr lvl="1"/>
            <a:r>
              <a:rPr lang="hr-HR" sz="2000" dirty="0">
                <a:solidFill>
                  <a:schemeClr val="tx2"/>
                </a:solidFill>
                <a:latin typeface="+mn-lt"/>
              </a:rPr>
              <a:t>„opći” projekti neophodni za gospodarski razvoj</a:t>
            </a:r>
          </a:p>
          <a:p>
            <a:pPr marL="0" indent="0">
              <a:buNone/>
            </a:pPr>
            <a:endParaRPr lang="hr-HR" sz="1600" b="1" dirty="0">
              <a:solidFill>
                <a:schemeClr val="tx2">
                  <a:lumMod val="75000"/>
                </a:schemeClr>
              </a:solidFill>
            </a:endParaRPr>
          </a:p>
          <a:p>
            <a:pPr lvl="1"/>
            <a:endParaRPr lang="hr-HR" sz="1200" b="1" dirty="0">
              <a:solidFill>
                <a:schemeClr val="tx2">
                  <a:lumMod val="75000"/>
                </a:schemeClr>
              </a:solidFill>
            </a:endParaRPr>
          </a:p>
          <a:p>
            <a:endParaRPr lang="hr-HR" sz="1600" dirty="0"/>
          </a:p>
          <a:p>
            <a:endParaRPr lang="hr-HR" dirty="0"/>
          </a:p>
        </p:txBody>
      </p:sp>
    </p:spTree>
    <p:extLst>
      <p:ext uri="{BB962C8B-B14F-4D97-AF65-F5344CB8AC3E}">
        <p14:creationId xmlns:p14="http://schemas.microsoft.com/office/powerpoint/2010/main" val="1190038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436228" y="116632"/>
            <a:ext cx="11417416" cy="1080120"/>
          </a:xfrm>
        </p:spPr>
        <p:txBody>
          <a:bodyPr>
            <a:normAutofit/>
          </a:bodyPr>
          <a:lstStyle/>
          <a:p>
            <a:r>
              <a:rPr lang="hr-HR" sz="2700" b="1" dirty="0">
                <a:solidFill>
                  <a:prstClr val="white"/>
                </a:solidFill>
                <a:latin typeface="Calibri"/>
                <a:ea typeface="VladaRHSans Bk" panose="02000000000000000000" pitchFamily="50" charset="-18"/>
              </a:rPr>
              <a:t>4. Predstavljanje Razvojnog sporazuma za područje Slavonije, Baranje i Srijema</a:t>
            </a:r>
            <a:endParaRPr lang="hr-HR" sz="2600" dirty="0"/>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694266" y="1560903"/>
            <a:ext cx="10811933" cy="4785395"/>
          </a:xfrm>
        </p:spPr>
        <p:txBody>
          <a:bodyPr>
            <a:normAutofit/>
          </a:bodyPr>
          <a:lstStyle/>
          <a:p>
            <a:pPr marL="0" indent="0">
              <a:buNone/>
            </a:pPr>
            <a:r>
              <a:rPr lang="hr-HR" sz="2000" b="1" dirty="0">
                <a:solidFill>
                  <a:schemeClr val="tx2"/>
                </a:solidFill>
                <a:latin typeface="+mn-lt"/>
              </a:rPr>
              <a:t>PRVI RAZVOJNI SPORAZUM ZA PODRUČJE SLAVONIJE, BARANJE I SRIJEMA</a:t>
            </a:r>
          </a:p>
          <a:p>
            <a:pPr marL="0" indent="0">
              <a:buNone/>
            </a:pPr>
            <a:endParaRPr lang="hr-HR" sz="1600" b="1" dirty="0">
              <a:solidFill>
                <a:schemeClr val="tx2"/>
              </a:solidFill>
              <a:latin typeface="+mn-lt"/>
            </a:endParaRPr>
          </a:p>
          <a:p>
            <a:r>
              <a:rPr lang="hr-HR" sz="2000" dirty="0">
                <a:solidFill>
                  <a:schemeClr val="tx2"/>
                </a:solidFill>
                <a:latin typeface="+mn-lt"/>
              </a:rPr>
              <a:t>ULAGANJA PO PODRUČJIMA SURADNJE</a:t>
            </a:r>
          </a:p>
          <a:p>
            <a:pPr marL="0" indent="0">
              <a:buNone/>
            </a:pPr>
            <a:endParaRPr lang="hr-HR" sz="2000" dirty="0">
              <a:solidFill>
                <a:schemeClr val="tx2"/>
              </a:solidFill>
              <a:latin typeface="+mn-lt"/>
            </a:endParaRPr>
          </a:p>
          <a:p>
            <a:pPr marL="439738" lvl="1" indent="-254000">
              <a:buFontTx/>
              <a:buChar char="-"/>
            </a:pPr>
            <a:r>
              <a:rPr lang="hr-HR" sz="2000" dirty="0">
                <a:solidFill>
                  <a:schemeClr val="tx2"/>
                </a:solidFill>
                <a:latin typeface="+mn-lt"/>
              </a:rPr>
              <a:t>Prehrana i bio ekonomija			 			233.500.000,00 HRK</a:t>
            </a:r>
          </a:p>
          <a:p>
            <a:pPr marL="439738" lvl="1" indent="-254000">
              <a:buFontTx/>
              <a:buChar char="-"/>
            </a:pPr>
            <a:r>
              <a:rPr lang="hr-HR" sz="2000" dirty="0">
                <a:solidFill>
                  <a:schemeClr val="tx2"/>
                </a:solidFill>
                <a:latin typeface="+mn-lt"/>
              </a:rPr>
              <a:t>Unaprjeđenje lanaca vrijednosti i  stvaranje regionalnih</a:t>
            </a:r>
          </a:p>
          <a:p>
            <a:pPr marL="185738" lvl="1" indent="254000">
              <a:buNone/>
            </a:pPr>
            <a:r>
              <a:rPr lang="hr-HR" sz="2000" dirty="0">
                <a:solidFill>
                  <a:schemeClr val="tx2"/>
                </a:solidFill>
                <a:latin typeface="+mn-lt"/>
              </a:rPr>
              <a:t>razvojnih središta temeljem pametne specijalizacije 			115.000.000,00 HRK</a:t>
            </a:r>
          </a:p>
          <a:p>
            <a:pPr marL="439738" lvl="1" indent="-254000">
              <a:buFontTx/>
              <a:buChar char="-"/>
            </a:pPr>
            <a:r>
              <a:rPr lang="hr-HR" sz="2000" dirty="0">
                <a:solidFill>
                  <a:schemeClr val="tx2"/>
                </a:solidFill>
                <a:latin typeface="+mn-lt"/>
              </a:rPr>
              <a:t>Obrazovanje i regionalna infrastruktura	  	  		                  82.200.000,00 HRK</a:t>
            </a:r>
          </a:p>
          <a:p>
            <a:pPr marL="439738" lvl="1" indent="-254000">
              <a:buFontTx/>
              <a:buChar char="-"/>
            </a:pPr>
            <a:r>
              <a:rPr lang="hr-HR" sz="2000" dirty="0">
                <a:solidFill>
                  <a:schemeClr val="tx2"/>
                </a:solidFill>
                <a:latin typeface="+mn-lt"/>
              </a:rPr>
              <a:t>Turizam i kreativno društvo 	             	             				269.000.000,00 HRK</a:t>
            </a:r>
          </a:p>
          <a:p>
            <a:pPr marL="685800" lvl="1">
              <a:buFontTx/>
              <a:buChar char="-"/>
            </a:pPr>
            <a:endParaRPr lang="hr-HR" sz="2000" dirty="0"/>
          </a:p>
          <a:p>
            <a:pPr marL="0" indent="0">
              <a:buNone/>
            </a:pPr>
            <a:endParaRPr lang="hr-HR" sz="1600" b="1" dirty="0">
              <a:solidFill>
                <a:schemeClr val="tx2">
                  <a:lumMod val="75000"/>
                </a:schemeClr>
              </a:solidFill>
            </a:endParaRPr>
          </a:p>
          <a:p>
            <a:pPr lvl="1"/>
            <a:endParaRPr lang="hr-HR" sz="1200" b="1" dirty="0">
              <a:solidFill>
                <a:schemeClr val="tx2">
                  <a:lumMod val="75000"/>
                </a:schemeClr>
              </a:solidFill>
            </a:endParaRPr>
          </a:p>
          <a:p>
            <a:endParaRPr lang="hr-HR" sz="1600" dirty="0"/>
          </a:p>
          <a:p>
            <a:endParaRPr lang="hr-HR" dirty="0"/>
          </a:p>
        </p:txBody>
      </p:sp>
    </p:spTree>
    <p:extLst>
      <p:ext uri="{BB962C8B-B14F-4D97-AF65-F5344CB8AC3E}">
        <p14:creationId xmlns:p14="http://schemas.microsoft.com/office/powerpoint/2010/main" val="438225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192947" y="116632"/>
            <a:ext cx="11627141" cy="1080120"/>
          </a:xfrm>
        </p:spPr>
        <p:txBody>
          <a:bodyPr>
            <a:normAutofit/>
          </a:bodyPr>
          <a:lstStyle/>
          <a:p>
            <a:r>
              <a:rPr lang="hr-HR" sz="2700" b="1" dirty="0">
                <a:solidFill>
                  <a:prstClr val="white"/>
                </a:solidFill>
                <a:latin typeface="Calibri"/>
                <a:ea typeface="VladaRHSans Bk" panose="02000000000000000000" pitchFamily="50" charset="-18"/>
              </a:rPr>
              <a:t>4. Predstavljanje Razvojnog sporazuma za područje Slavonije, Baranje i Srijema</a:t>
            </a:r>
            <a:endParaRPr lang="hr-HR" sz="2600" dirty="0"/>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100667" y="1317072"/>
            <a:ext cx="11996257" cy="4944559"/>
          </a:xfrm>
        </p:spPr>
        <p:txBody>
          <a:bodyPr>
            <a:normAutofit/>
          </a:bodyPr>
          <a:lstStyle/>
          <a:p>
            <a:pPr marL="0" indent="0">
              <a:buNone/>
            </a:pPr>
            <a:r>
              <a:rPr lang="hr-HR" sz="2000" b="1" dirty="0">
                <a:solidFill>
                  <a:schemeClr val="tx2"/>
                </a:solidFill>
                <a:latin typeface="+mn-lt"/>
              </a:rPr>
              <a:t>PRVI RAZVOJNI SPORAZUM ZA PODRUČJE SLAVONIJE, BARANJE I SRIJEMA</a:t>
            </a:r>
          </a:p>
          <a:p>
            <a:pPr marL="0" indent="0">
              <a:buNone/>
            </a:pPr>
            <a:endParaRPr lang="hr-HR" sz="2000" b="1" dirty="0">
              <a:solidFill>
                <a:schemeClr val="tx2"/>
              </a:solidFill>
              <a:latin typeface="+mn-lt"/>
            </a:endParaRPr>
          </a:p>
          <a:p>
            <a:r>
              <a:rPr lang="hr-HR" sz="2000" dirty="0">
                <a:solidFill>
                  <a:schemeClr val="tx2"/>
                </a:solidFill>
                <a:latin typeface="+mn-lt"/>
              </a:rPr>
              <a:t>IZVORI FINANCIRANJA</a:t>
            </a:r>
          </a:p>
          <a:p>
            <a:pPr marL="0" indent="0">
              <a:buNone/>
            </a:pPr>
            <a:endParaRPr lang="hr-HR" sz="2000" dirty="0">
              <a:solidFill>
                <a:schemeClr val="tx2"/>
              </a:solidFill>
              <a:latin typeface="+mn-lt"/>
            </a:endParaRPr>
          </a:p>
          <a:p>
            <a:pPr marL="685800" lvl="1">
              <a:buFontTx/>
              <a:buChar char="-"/>
            </a:pPr>
            <a:r>
              <a:rPr lang="hr-HR" sz="2000" dirty="0">
                <a:solidFill>
                  <a:schemeClr val="tx2"/>
                </a:solidFill>
                <a:latin typeface="+mn-lt"/>
              </a:rPr>
              <a:t>Operativni program Konkurentnost i kohezija, Prioritetna os 1		124.000.000,00 HRK</a:t>
            </a:r>
          </a:p>
          <a:p>
            <a:pPr marL="685800" lvl="1">
              <a:buFontTx/>
              <a:buChar char="-"/>
            </a:pPr>
            <a:r>
              <a:rPr lang="hr-HR" sz="2000" dirty="0">
                <a:solidFill>
                  <a:srgbClr val="1F497D"/>
                </a:solidFill>
                <a:latin typeface="Calibri"/>
              </a:rPr>
              <a:t>Operativni program Konkurentnost i kohezija</a:t>
            </a:r>
            <a:r>
              <a:rPr lang="hr-HR" sz="2000" dirty="0">
                <a:solidFill>
                  <a:schemeClr val="tx2"/>
                </a:solidFill>
                <a:latin typeface="+mn-lt"/>
              </a:rPr>
              <a:t> Prioritetna os 3                         70.200.000,00 HRK 	                     </a:t>
            </a:r>
          </a:p>
          <a:p>
            <a:pPr marL="685800" lvl="1">
              <a:buFontTx/>
              <a:buChar char="-"/>
            </a:pPr>
            <a:r>
              <a:rPr lang="hr-HR" sz="2000" dirty="0">
                <a:solidFill>
                  <a:srgbClr val="1F497D"/>
                </a:solidFill>
                <a:latin typeface="Calibri"/>
              </a:rPr>
              <a:t>Operativni program Konkurentnost i kohezija</a:t>
            </a:r>
            <a:r>
              <a:rPr lang="hr-HR" sz="2000" dirty="0">
                <a:solidFill>
                  <a:schemeClr val="tx2"/>
                </a:solidFill>
                <a:latin typeface="+mn-lt"/>
              </a:rPr>
              <a:t> Prioritetna os 6	                 314.000.000,00 HRK</a:t>
            </a:r>
          </a:p>
          <a:p>
            <a:pPr marL="685800" lvl="1">
              <a:buFontTx/>
              <a:buChar char="-"/>
            </a:pPr>
            <a:r>
              <a:rPr lang="hr-HR" sz="2000" dirty="0">
                <a:solidFill>
                  <a:srgbClr val="1F497D"/>
                </a:solidFill>
                <a:latin typeface="Calibri"/>
              </a:rPr>
              <a:t>Operativni program Konkurentnost i kohezija</a:t>
            </a:r>
            <a:r>
              <a:rPr lang="hr-HR" sz="2000" dirty="0">
                <a:solidFill>
                  <a:schemeClr val="tx2"/>
                </a:solidFill>
                <a:latin typeface="+mn-lt"/>
              </a:rPr>
              <a:t> Prioritetna os 7	                    25.000.000,00 HRK</a:t>
            </a:r>
          </a:p>
          <a:p>
            <a:pPr marL="685800" lvl="1">
              <a:buFontTx/>
              <a:buChar char="-"/>
            </a:pPr>
            <a:r>
              <a:rPr lang="hr-HR" sz="2000" dirty="0">
                <a:solidFill>
                  <a:srgbClr val="1F497D"/>
                </a:solidFill>
                <a:latin typeface="Calibri"/>
              </a:rPr>
              <a:t>Operativni program Konkurentnost i kohezija</a:t>
            </a:r>
            <a:r>
              <a:rPr lang="hr-HR" sz="2000" dirty="0">
                <a:solidFill>
                  <a:schemeClr val="tx2"/>
                </a:solidFill>
                <a:latin typeface="+mn-lt"/>
              </a:rPr>
              <a:t> Prioritetna os 9	                    61.500.000,00 HRK</a:t>
            </a:r>
          </a:p>
          <a:p>
            <a:pPr marL="685800" lvl="1">
              <a:buFontTx/>
              <a:buChar char="-"/>
            </a:pPr>
            <a:r>
              <a:rPr lang="hr-HR" sz="2000" dirty="0">
                <a:solidFill>
                  <a:schemeClr val="tx2"/>
                </a:solidFill>
                <a:latin typeface="+mn-lt"/>
              </a:rPr>
              <a:t>Ministarstvo poljoprivrede </a:t>
            </a:r>
            <a:r>
              <a:rPr lang="hr-HR" sz="2000">
                <a:solidFill>
                  <a:schemeClr val="tx2"/>
                </a:solidFill>
                <a:latin typeface="+mn-lt"/>
              </a:rPr>
              <a:t>- Državni </a:t>
            </a:r>
            <a:r>
              <a:rPr lang="hr-HR" sz="2000" dirty="0">
                <a:solidFill>
                  <a:schemeClr val="tx2"/>
                </a:solidFill>
                <a:latin typeface="+mn-lt"/>
              </a:rPr>
              <a:t>proračun</a:t>
            </a:r>
            <a:r>
              <a:rPr lang="hr-HR" sz="2000">
                <a:solidFill>
                  <a:schemeClr val="tx2"/>
                </a:solidFill>
                <a:latin typeface="+mn-lt"/>
              </a:rPr>
              <a:t>	                                                  105.000.000,00 </a:t>
            </a:r>
            <a:r>
              <a:rPr lang="hr-HR" sz="2000" dirty="0">
                <a:solidFill>
                  <a:schemeClr val="tx2"/>
                </a:solidFill>
                <a:latin typeface="+mn-lt"/>
              </a:rPr>
              <a:t>HRK</a:t>
            </a:r>
          </a:p>
          <a:p>
            <a:pPr marL="400050" lvl="1" indent="0">
              <a:buNone/>
            </a:pPr>
            <a:endParaRPr lang="hr-HR" sz="1600" dirty="0"/>
          </a:p>
          <a:p>
            <a:pPr marL="0" indent="0">
              <a:buNone/>
            </a:pPr>
            <a:endParaRPr lang="hr-HR" sz="1600" b="1" dirty="0">
              <a:solidFill>
                <a:schemeClr val="tx2">
                  <a:lumMod val="75000"/>
                </a:schemeClr>
              </a:solidFill>
            </a:endParaRPr>
          </a:p>
          <a:p>
            <a:pPr lvl="1"/>
            <a:endParaRPr lang="hr-HR" sz="1200" b="1" dirty="0">
              <a:solidFill>
                <a:schemeClr val="tx2">
                  <a:lumMod val="75000"/>
                </a:schemeClr>
              </a:solidFill>
            </a:endParaRPr>
          </a:p>
          <a:p>
            <a:endParaRPr lang="hr-HR" sz="1600" dirty="0"/>
          </a:p>
          <a:p>
            <a:endParaRPr lang="hr-HR" dirty="0"/>
          </a:p>
        </p:txBody>
      </p:sp>
    </p:spTree>
    <p:extLst>
      <p:ext uri="{BB962C8B-B14F-4D97-AF65-F5344CB8AC3E}">
        <p14:creationId xmlns:p14="http://schemas.microsoft.com/office/powerpoint/2010/main" val="3121410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FD57BFC2-D81C-49AE-A1DF-43822648AC7A}"/>
              </a:ext>
            </a:extLst>
          </p:cNvPr>
          <p:cNvSpPr>
            <a:spLocks noGrp="1"/>
          </p:cNvSpPr>
          <p:nvPr>
            <p:ph type="title"/>
          </p:nvPr>
        </p:nvSpPr>
        <p:spPr>
          <a:xfrm>
            <a:off x="377505" y="214290"/>
            <a:ext cx="11459361" cy="857256"/>
          </a:xfrm>
        </p:spPr>
        <p:txBody>
          <a:bodyPr>
            <a:noAutofit/>
          </a:bodyPr>
          <a:lstStyle/>
          <a:p>
            <a:pPr lvl="0">
              <a:spcBef>
                <a:spcPct val="20000"/>
              </a:spcBef>
            </a:pPr>
            <a:r>
              <a:rPr lang="hr-HR" sz="2700" b="1" dirty="0">
                <a:latin typeface="+mn-lt"/>
                <a:ea typeface="VladaRHSans Bk" panose="02000000000000000000" pitchFamily="50" charset="-18"/>
                <a:cs typeface="+mn-cs"/>
              </a:rPr>
              <a:t>5. Predstavljanja savjetodavnih usluga Svjetske banke kroz </a:t>
            </a:r>
            <a:br>
              <a:rPr lang="hr-HR" sz="2700" b="1" dirty="0">
                <a:latin typeface="+mn-lt"/>
                <a:ea typeface="VladaRHSans Bk" panose="02000000000000000000" pitchFamily="50" charset="-18"/>
                <a:cs typeface="+mn-cs"/>
              </a:rPr>
            </a:br>
            <a:r>
              <a:rPr lang="hr-HR" sz="2700" b="1" dirty="0">
                <a:latin typeface="+mn-lt"/>
                <a:ea typeface="VladaRHSans Bk" panose="02000000000000000000" pitchFamily="50" charset="-18"/>
                <a:cs typeface="+mn-cs"/>
              </a:rPr>
              <a:t>RAS Sporazum Slavonija, Baranja i Srijem</a:t>
            </a:r>
          </a:p>
        </p:txBody>
      </p:sp>
      <p:sp>
        <p:nvSpPr>
          <p:cNvPr id="5" name="Rezervirano mjesto sadržaja 1">
            <a:extLst>
              <a:ext uri="{FF2B5EF4-FFF2-40B4-BE49-F238E27FC236}">
                <a16:creationId xmlns:a16="http://schemas.microsoft.com/office/drawing/2014/main" id="{4B1112DF-33D8-4E9A-9DBA-22DDE11E5535}"/>
              </a:ext>
            </a:extLst>
          </p:cNvPr>
          <p:cNvSpPr txBox="1">
            <a:spLocks/>
          </p:cNvSpPr>
          <p:nvPr/>
        </p:nvSpPr>
        <p:spPr>
          <a:xfrm>
            <a:off x="457200" y="1600200"/>
            <a:ext cx="10314264" cy="13695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Neo San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Neo San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Neo San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sp>
        <p:nvSpPr>
          <p:cNvPr id="2" name="Content Placeholder 1"/>
          <p:cNvSpPr>
            <a:spLocks noGrp="1"/>
          </p:cNvSpPr>
          <p:nvPr>
            <p:ph idx="1"/>
          </p:nvPr>
        </p:nvSpPr>
        <p:spPr>
          <a:xfrm>
            <a:off x="609600" y="1375719"/>
            <a:ext cx="10972800" cy="4750445"/>
          </a:xfrm>
        </p:spPr>
        <p:txBody>
          <a:bodyPr>
            <a:normAutofit/>
          </a:bodyPr>
          <a:lstStyle/>
          <a:p>
            <a:pPr marL="0" lvl="0" indent="0" algn="ctr">
              <a:buNone/>
            </a:pPr>
            <a:r>
              <a:rPr lang="hr-HR" sz="3000" dirty="0">
                <a:solidFill>
                  <a:schemeClr val="tx1"/>
                </a:solidFill>
                <a:latin typeface="+mn-lt"/>
              </a:rPr>
              <a:t> </a:t>
            </a:r>
            <a:endParaRPr lang="en-US" sz="3000" dirty="0">
              <a:solidFill>
                <a:schemeClr val="tx1"/>
              </a:solidFill>
              <a:latin typeface="+mn-lt"/>
            </a:endParaRPr>
          </a:p>
          <a:p>
            <a:pPr marL="0" indent="0" algn="ctr">
              <a:buNone/>
            </a:pPr>
            <a:endParaRPr lang="hr-HR" dirty="0">
              <a:latin typeface="+mn-lt"/>
            </a:endParaRPr>
          </a:p>
        </p:txBody>
      </p:sp>
      <p:sp>
        <p:nvSpPr>
          <p:cNvPr id="4" name="Rectangle 3">
            <a:extLst>
              <a:ext uri="{FF2B5EF4-FFF2-40B4-BE49-F238E27FC236}">
                <a16:creationId xmlns:a16="http://schemas.microsoft.com/office/drawing/2014/main" id="{D9A56833-9D57-452C-843B-47FBF3869B66}"/>
              </a:ext>
            </a:extLst>
          </p:cNvPr>
          <p:cNvSpPr/>
          <p:nvPr/>
        </p:nvSpPr>
        <p:spPr>
          <a:xfrm>
            <a:off x="1595306" y="1642293"/>
            <a:ext cx="9328558" cy="433965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800" b="0" i="0" u="none" strike="noStrike" kern="1200" cap="none" spc="0" normalizeH="0" baseline="0" noProof="0" dirty="0">
                <a:ln>
                  <a:noFill/>
                </a:ln>
                <a:solidFill>
                  <a:schemeClr val="tx2"/>
                </a:solidFill>
                <a:effectLst/>
                <a:uLnTx/>
                <a:uFillTx/>
                <a:ea typeface="+mn-ea"/>
                <a:cs typeface="+mn-cs"/>
              </a:rPr>
              <a:t>Za ugovor dodijeljen u skladu s međunarodnim pravilima sukladno posebnim postupcima međunarodne organizacije (prema čl. 9 Direktive 2014/24/EU) moguće je direktno ugovaranje tima Svjetske banke</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800" b="0" i="0" u="none" strike="noStrike" kern="1200" cap="none" spc="0" normalizeH="0" baseline="0" noProof="0" dirty="0">
              <a:ln>
                <a:noFill/>
              </a:ln>
              <a:solidFill>
                <a:schemeClr val="tx2"/>
              </a:solidFill>
              <a:effectLst/>
              <a:uLnTx/>
              <a:uFillTx/>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800" b="0" i="0" u="none" strike="noStrike" kern="1200" cap="none" spc="0" normalizeH="0" baseline="0" noProof="0" dirty="0">
                <a:ln>
                  <a:noFill/>
                </a:ln>
                <a:solidFill>
                  <a:schemeClr val="tx2"/>
                </a:solidFill>
                <a:effectLst/>
                <a:uLnTx/>
                <a:uFillTx/>
                <a:ea typeface="+mn-ea"/>
                <a:cs typeface="+mn-cs"/>
              </a:rPr>
              <a:t>Ministarstvo regionalnoga razvoja i fondova Europske unije </a:t>
            </a:r>
            <a:r>
              <a:rPr kumimoji="0" lang="hr-HR" sz="2800" b="1" i="0" u="none" strike="noStrike" kern="1200" cap="none" spc="0" normalizeH="0" baseline="0" noProof="0" dirty="0">
                <a:ln>
                  <a:noFill/>
                </a:ln>
                <a:solidFill>
                  <a:schemeClr val="tx2"/>
                </a:solidFill>
                <a:effectLst/>
                <a:uLnTx/>
                <a:uFillTx/>
                <a:ea typeface="+mn-ea"/>
                <a:cs typeface="+mn-cs"/>
              </a:rPr>
              <a:t>planira ugovoriti savjetodavne usluge Svjetske banke za podršku provedbi Projekta Slavonija, Baranja i Srijem (RAS Sporazum Slavonija, Baranja i Srijem)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940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01" y="290302"/>
            <a:ext cx="11252869" cy="1031875"/>
          </a:xfrm>
        </p:spPr>
        <p:txBody>
          <a:bodyPr>
            <a:normAutofit fontScale="90000"/>
          </a:bodyPr>
          <a:lstStyle/>
          <a:p>
            <a:r>
              <a:rPr lang="hr-HR" b="1" dirty="0">
                <a:solidFill>
                  <a:schemeClr val="bg1"/>
                </a:solidFill>
              </a:rPr>
              <a:t>Razlozi za RAS Sporazum Slavonija, Baranja i Srijem</a:t>
            </a:r>
            <a:br>
              <a:rPr lang="en-US" dirty="0">
                <a:solidFill>
                  <a:schemeClr val="bg1"/>
                </a:solidFill>
              </a:rPr>
            </a:br>
            <a:endParaRPr lang="en-US" dirty="0">
              <a:solidFill>
                <a:schemeClr val="bg1"/>
              </a:solidFill>
            </a:endParaRPr>
          </a:p>
        </p:txBody>
      </p:sp>
      <p:sp>
        <p:nvSpPr>
          <p:cNvPr id="3" name="Content Placeholder 2"/>
          <p:cNvSpPr>
            <a:spLocks noGrp="1"/>
          </p:cNvSpPr>
          <p:nvPr>
            <p:ph sz="quarter" idx="10"/>
          </p:nvPr>
        </p:nvSpPr>
        <p:spPr>
          <a:xfrm>
            <a:off x="518101" y="5432350"/>
            <a:ext cx="11132399" cy="1103613"/>
          </a:xfrm>
        </p:spPr>
        <p:txBody>
          <a:bodyPr>
            <a:noAutofit/>
          </a:bodyPr>
          <a:lstStyle/>
          <a:p>
            <a:pPr lvl="0">
              <a:lnSpc>
                <a:spcPct val="100000"/>
              </a:lnSpc>
            </a:pPr>
            <a:r>
              <a:rPr lang="en-US" sz="1600" dirty="0">
                <a:solidFill>
                  <a:schemeClr val="tx2"/>
                </a:solidFill>
                <a:latin typeface="+mn-lt"/>
              </a:rPr>
              <a:t>Slavoni</a:t>
            </a:r>
            <a:r>
              <a:rPr lang="hr-HR" sz="1600" dirty="0">
                <a:solidFill>
                  <a:schemeClr val="tx2"/>
                </a:solidFill>
                <a:latin typeface="+mn-lt"/>
              </a:rPr>
              <a:t>j</a:t>
            </a:r>
            <a:r>
              <a:rPr lang="en-US" sz="1600" dirty="0">
                <a:solidFill>
                  <a:schemeClr val="tx2"/>
                </a:solidFill>
                <a:latin typeface="+mn-lt"/>
              </a:rPr>
              <a:t>a</a:t>
            </a:r>
            <a:r>
              <a:rPr lang="hr-HR" sz="1600" dirty="0">
                <a:solidFill>
                  <a:schemeClr val="tx2"/>
                </a:solidFill>
                <a:latin typeface="+mn-lt"/>
              </a:rPr>
              <a:t> je jedna od najnerazvijenijih regija u Europskoj uniji …</a:t>
            </a:r>
            <a:endParaRPr lang="en-US" sz="1600" dirty="0">
              <a:solidFill>
                <a:schemeClr val="tx2"/>
              </a:solidFill>
              <a:latin typeface="+mn-lt"/>
            </a:endParaRPr>
          </a:p>
          <a:p>
            <a:pPr lvl="0">
              <a:lnSpc>
                <a:spcPct val="100000"/>
              </a:lnSpc>
            </a:pPr>
            <a:r>
              <a:rPr lang="hr-HR" sz="1600" dirty="0">
                <a:solidFill>
                  <a:schemeClr val="tx2"/>
                </a:solidFill>
                <a:latin typeface="+mn-lt"/>
              </a:rPr>
              <a:t>… ali to se može promijeniti </a:t>
            </a:r>
            <a:r>
              <a:rPr lang="en-US" sz="1600" dirty="0">
                <a:solidFill>
                  <a:schemeClr val="tx2"/>
                </a:solidFill>
                <a:latin typeface="+mn-lt"/>
              </a:rPr>
              <a:t>…  </a:t>
            </a:r>
          </a:p>
          <a:p>
            <a:pPr lvl="0">
              <a:lnSpc>
                <a:spcPct val="100000"/>
              </a:lnSpc>
            </a:pPr>
            <a:r>
              <a:rPr lang="hr-HR" sz="1600" dirty="0">
                <a:solidFill>
                  <a:schemeClr val="tx2"/>
                </a:solidFill>
                <a:latin typeface="+mn-lt"/>
              </a:rPr>
              <a:t>Velik broj regija koje su bile u sličnom položaju u Poljskoj, Rumunjskoj i Slovačkoj uz podršku Svjetske banke uspjele su promijeniti trend rasta i učinkovitim upravljanjem razvoja počele sustizati naprednije regije u EU</a:t>
            </a:r>
            <a:endParaRPr lang="en-US" sz="1600" dirty="0">
              <a:solidFill>
                <a:schemeClr val="tx2"/>
              </a:solidFill>
              <a:latin typeface="+mn-lt"/>
            </a:endParaRPr>
          </a:p>
        </p:txBody>
      </p:sp>
      <p:grpSp>
        <p:nvGrpSpPr>
          <p:cNvPr id="10" name="Group 9">
            <a:extLst>
              <a:ext uri="{FF2B5EF4-FFF2-40B4-BE49-F238E27FC236}">
                <a16:creationId xmlns:a16="http://schemas.microsoft.com/office/drawing/2014/main" id="{F9E9108D-43B1-4202-B88B-EAA61390D640}"/>
              </a:ext>
            </a:extLst>
          </p:cNvPr>
          <p:cNvGrpSpPr/>
          <p:nvPr/>
        </p:nvGrpSpPr>
        <p:grpSpPr>
          <a:xfrm>
            <a:off x="322130" y="1639376"/>
            <a:ext cx="11524343" cy="3611939"/>
            <a:chOff x="332526" y="2093565"/>
            <a:chExt cx="11524343" cy="3984171"/>
          </a:xfrm>
        </p:grpSpPr>
        <p:sp>
          <p:nvSpPr>
            <p:cNvPr id="8" name="Rectangle 7">
              <a:extLst>
                <a:ext uri="{FF2B5EF4-FFF2-40B4-BE49-F238E27FC236}">
                  <a16:creationId xmlns:a16="http://schemas.microsoft.com/office/drawing/2014/main" id="{12B55C88-30E0-4270-9A0A-27504B662ACB}"/>
                </a:ext>
              </a:extLst>
            </p:cNvPr>
            <p:cNvSpPr/>
            <p:nvPr/>
          </p:nvSpPr>
          <p:spPr bwMode="auto">
            <a:xfrm>
              <a:off x="6701051" y="2293257"/>
              <a:ext cx="2879677" cy="3634283"/>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rebuchet MS" pitchFamily="34" charset="0"/>
                <a:ea typeface="+mn-ea"/>
                <a:cs typeface="Times New Roman" pitchFamily="18" charset="0"/>
              </a:endParaRPr>
            </a:p>
          </p:txBody>
        </p:sp>
        <p:graphicFrame>
          <p:nvGraphicFramePr>
            <p:cNvPr id="5" name="Chart 4">
              <a:extLst>
                <a:ext uri="{FF2B5EF4-FFF2-40B4-BE49-F238E27FC236}">
                  <a16:creationId xmlns:a16="http://schemas.microsoft.com/office/drawing/2014/main" id="{CBB2C01E-6BA3-43BC-9EA8-6C982AF5AC21}"/>
                </a:ext>
              </a:extLst>
            </p:cNvPr>
            <p:cNvGraphicFramePr>
              <a:graphicFrameLocks/>
            </p:cNvGraphicFramePr>
            <p:nvPr>
              <p:extLst>
                <p:ext uri="{D42A27DB-BD31-4B8C-83A1-F6EECF244321}">
                  <p14:modId xmlns:p14="http://schemas.microsoft.com/office/powerpoint/2010/main" val="821773184"/>
                </p:ext>
              </p:extLst>
            </p:nvPr>
          </p:nvGraphicFramePr>
          <p:xfrm>
            <a:off x="332526" y="2093565"/>
            <a:ext cx="11524343" cy="398417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F464394-E01E-4551-AB53-5B8A1386097D}"/>
                </a:ext>
              </a:extLst>
            </p:cNvPr>
            <p:cNvSpPr txBox="1"/>
            <p:nvPr/>
          </p:nvSpPr>
          <p:spPr>
            <a:xfrm>
              <a:off x="6741993" y="2332313"/>
              <a:ext cx="2697057" cy="10184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F79646">
                      <a:lumMod val="75000"/>
                    </a:srgbClr>
                  </a:solidFill>
                  <a:effectLst/>
                  <a:uLnTx/>
                  <a:uFillTx/>
                  <a:latin typeface="Calibri"/>
                  <a:ea typeface="+mn-ea"/>
                  <a:cs typeface="+mn-cs"/>
                </a:rPr>
                <a:t>Trenutno stanje temeljem podataka </a:t>
              </a: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2008</a:t>
              </a:r>
              <a:r>
                <a:rPr kumimoji="0" lang="hr-HR" sz="1800" b="0" i="0" u="none" strike="noStrike" kern="1200" cap="none" spc="0" normalizeH="0" baseline="0" noProof="0" dirty="0">
                  <a:ln>
                    <a:noFill/>
                  </a:ln>
                  <a:solidFill>
                    <a:srgbClr val="F79646">
                      <a:lumMod val="75000"/>
                    </a:srgbClr>
                  </a:solidFill>
                  <a:effectLst/>
                  <a:uLnTx/>
                  <a:uFillTx/>
                  <a:latin typeface="Calibri"/>
                  <a:ea typeface="+mn-ea"/>
                  <a:cs typeface="+mn-cs"/>
                </a:rPr>
                <a:t>.</a:t>
              </a: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-2014</a:t>
              </a:r>
              <a:r>
                <a:rPr kumimoji="0" lang="hr-HR" sz="1800" b="0" i="0" u="none" strike="noStrike" kern="1200" cap="none" spc="0" normalizeH="0" baseline="0" noProof="0" dirty="0">
                  <a:ln>
                    <a:noFill/>
                  </a:ln>
                  <a:solidFill>
                    <a:srgbClr val="F79646">
                      <a:lumMod val="75000"/>
                    </a:srgbClr>
                  </a:solidFill>
                  <a:effectLst/>
                  <a:uLnTx/>
                  <a:uFillTx/>
                  <a:latin typeface="Calibri"/>
                  <a:ea typeface="+mn-ea"/>
                  <a:cs typeface="+mn-cs"/>
                </a:rPr>
                <a:t>.</a:t>
              </a:r>
              <a:r>
                <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rPr>
                <a:t> </a:t>
              </a:r>
              <a:r>
                <a:rPr kumimoji="0" lang="hr-HR" sz="1800" b="0" i="0" u="none" strike="noStrike" kern="1200" cap="none" spc="0" normalizeH="0" baseline="0" noProof="0" dirty="0">
                  <a:ln>
                    <a:noFill/>
                  </a:ln>
                  <a:solidFill>
                    <a:srgbClr val="F79646">
                      <a:lumMod val="75000"/>
                    </a:srgbClr>
                  </a:solidFill>
                  <a:effectLst/>
                  <a:uLnTx/>
                  <a:uFillTx/>
                  <a:latin typeface="Calibri"/>
                  <a:ea typeface="+mn-ea"/>
                  <a:cs typeface="+mn-cs"/>
                </a:rPr>
                <a:t>o stopama rasta</a:t>
              </a:r>
              <a:endParaRPr kumimoji="0" lang="en-US" sz="18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grpSp>
      <p:sp>
        <p:nvSpPr>
          <p:cNvPr id="11" name="Naslov 2">
            <a:extLst>
              <a:ext uri="{FF2B5EF4-FFF2-40B4-BE49-F238E27FC236}">
                <a16:creationId xmlns:a16="http://schemas.microsoft.com/office/drawing/2014/main" id="{5D1C80B6-90CF-47F0-96CD-0ABD25051446}"/>
              </a:ext>
            </a:extLst>
          </p:cNvPr>
          <p:cNvSpPr txBox="1">
            <a:spLocks/>
          </p:cNvSpPr>
          <p:nvPr/>
        </p:nvSpPr>
        <p:spPr>
          <a:xfrm>
            <a:off x="322130" y="214290"/>
            <a:ext cx="11328370" cy="857256"/>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000" b="0" i="0" kern="1200" cap="none" baseline="0">
                <a:solidFill>
                  <a:schemeClr val="tx1"/>
                </a:solidFill>
                <a:latin typeface="+mn-lt"/>
                <a:ea typeface="+mj-ea"/>
                <a:cs typeface="Andes ExtraLight"/>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hr-HR" sz="4000" b="1" i="0" u="none" strike="noStrike" kern="1200" cap="none" spc="0" normalizeH="0" baseline="0" noProof="0" dirty="0">
                <a:ln>
                  <a:noFill/>
                </a:ln>
                <a:solidFill>
                  <a:prstClr val="white"/>
                </a:solidFill>
                <a:effectLst/>
                <a:uLnTx/>
                <a:uFillTx/>
                <a:latin typeface="Calibri"/>
                <a:ea typeface="VladaRHSans Bk" panose="02000000000000000000" pitchFamily="50" charset="-18"/>
              </a:rPr>
            </a:br>
            <a:br>
              <a:rPr kumimoji="0" lang="hr-HR" sz="4000" b="1" i="0" u="none" strike="noStrike" kern="1200" cap="none" spc="0" normalizeH="0" baseline="0" noProof="0" dirty="0">
                <a:ln>
                  <a:noFill/>
                </a:ln>
                <a:solidFill>
                  <a:prstClr val="white"/>
                </a:solidFill>
                <a:effectLst/>
                <a:uLnTx/>
                <a:uFillTx/>
                <a:latin typeface="Calibri"/>
                <a:ea typeface="VladaRHSans Bk" panose="02000000000000000000" pitchFamily="50" charset="-18"/>
              </a:rPr>
            </a:br>
            <a:endParaRPr kumimoji="0" lang="en-US" sz="4000" b="0" i="0" u="none" strike="noStrike" kern="1200" cap="none" spc="0" normalizeH="0" baseline="0" noProof="0" dirty="0">
              <a:ln>
                <a:noFill/>
              </a:ln>
              <a:solidFill>
                <a:prstClr val="black"/>
              </a:solidFill>
              <a:effectLst/>
              <a:uLnTx/>
              <a:uFillTx/>
              <a:latin typeface="Calibri"/>
              <a:ea typeface="+mj-ea"/>
            </a:endParaRPr>
          </a:p>
        </p:txBody>
      </p:sp>
    </p:spTree>
    <p:extLst>
      <p:ext uri="{BB962C8B-B14F-4D97-AF65-F5344CB8AC3E}">
        <p14:creationId xmlns:p14="http://schemas.microsoft.com/office/powerpoint/2010/main" val="347349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358BE-A3F8-462C-BF91-082729EFBDB1}"/>
              </a:ext>
            </a:extLst>
          </p:cNvPr>
          <p:cNvSpPr>
            <a:spLocks noGrp="1"/>
          </p:cNvSpPr>
          <p:nvPr>
            <p:ph type="title"/>
          </p:nvPr>
        </p:nvSpPr>
        <p:spPr>
          <a:xfrm>
            <a:off x="463605" y="192571"/>
            <a:ext cx="11252869" cy="1031875"/>
          </a:xfrm>
        </p:spPr>
        <p:txBody>
          <a:bodyPr>
            <a:normAutofit/>
          </a:bodyPr>
          <a:lstStyle/>
          <a:p>
            <a:r>
              <a:rPr lang="hr-HR" sz="3600" b="1" dirty="0">
                <a:solidFill>
                  <a:schemeClr val="bg1"/>
                </a:solidFill>
              </a:rPr>
              <a:t>Planirani iznos i trajanje RAS Sporazuma</a:t>
            </a:r>
          </a:p>
        </p:txBody>
      </p:sp>
      <p:sp>
        <p:nvSpPr>
          <p:cNvPr id="3" name="Content Placeholder 2">
            <a:extLst>
              <a:ext uri="{FF2B5EF4-FFF2-40B4-BE49-F238E27FC236}">
                <a16:creationId xmlns:a16="http://schemas.microsoft.com/office/drawing/2014/main" id="{55294DA3-3287-4BCD-AF27-FE3DCF785144}"/>
              </a:ext>
            </a:extLst>
          </p:cNvPr>
          <p:cNvSpPr>
            <a:spLocks noGrp="1"/>
          </p:cNvSpPr>
          <p:nvPr>
            <p:ph sz="quarter" idx="10"/>
          </p:nvPr>
        </p:nvSpPr>
        <p:spPr/>
        <p:txBody>
          <a:bodyPr/>
          <a:lstStyle/>
          <a:p>
            <a:r>
              <a:rPr lang="hr-HR" dirty="0">
                <a:solidFill>
                  <a:schemeClr val="tx2"/>
                </a:solidFill>
                <a:latin typeface="+mn-lt"/>
              </a:rPr>
              <a:t>Planirani iznos RAS Sporazuma Slavonija, Baranja i Srijem:</a:t>
            </a:r>
          </a:p>
          <a:p>
            <a:pPr marL="400050" lvl="1" indent="0">
              <a:buNone/>
            </a:pPr>
            <a:r>
              <a:rPr lang="hr-HR" sz="3200" dirty="0">
                <a:solidFill>
                  <a:schemeClr val="tx2"/>
                </a:solidFill>
                <a:latin typeface="+mn-lt"/>
              </a:rPr>
              <a:t>6,2 milijuna eura (85% iz ESI fondova – tehničke pomoći u okviru Operativnog programa Konkurentnost i kohezija 2014. – 2020.)</a:t>
            </a:r>
          </a:p>
          <a:p>
            <a:r>
              <a:rPr lang="hr-HR" dirty="0">
                <a:solidFill>
                  <a:schemeClr val="tx2"/>
                </a:solidFill>
                <a:latin typeface="+mn-lt"/>
              </a:rPr>
              <a:t>Planirano trajanje RAS Sporazuma Slavonija, Baranja i Srijem:</a:t>
            </a:r>
          </a:p>
          <a:p>
            <a:pPr marL="400050" lvl="1" indent="0">
              <a:buNone/>
            </a:pPr>
            <a:r>
              <a:rPr lang="hr-HR" sz="3200" dirty="0">
                <a:solidFill>
                  <a:schemeClr val="tx2"/>
                </a:solidFill>
                <a:latin typeface="+mn-lt"/>
              </a:rPr>
              <a:t>36 mjeseci </a:t>
            </a:r>
          </a:p>
          <a:p>
            <a:pPr marL="0" indent="0">
              <a:buNone/>
            </a:pPr>
            <a:endParaRPr lang="hr-HR" dirty="0">
              <a:solidFill>
                <a:schemeClr val="tx1"/>
              </a:solidFill>
            </a:endParaRPr>
          </a:p>
          <a:p>
            <a:endParaRPr lang="hr-HR" dirty="0"/>
          </a:p>
        </p:txBody>
      </p:sp>
    </p:spTree>
    <p:extLst>
      <p:ext uri="{BB962C8B-B14F-4D97-AF65-F5344CB8AC3E}">
        <p14:creationId xmlns:p14="http://schemas.microsoft.com/office/powerpoint/2010/main" val="1716440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EE19-80A1-4ADF-B698-25A1CB8B54E5}"/>
              </a:ext>
            </a:extLst>
          </p:cNvPr>
          <p:cNvSpPr>
            <a:spLocks noGrp="1"/>
          </p:cNvSpPr>
          <p:nvPr>
            <p:ph type="title"/>
          </p:nvPr>
        </p:nvSpPr>
        <p:spPr/>
        <p:txBody>
          <a:bodyPr>
            <a:normAutofit fontScale="90000"/>
          </a:bodyPr>
          <a:lstStyle/>
          <a:p>
            <a:r>
              <a:rPr lang="hr-HR" b="1" dirty="0">
                <a:solidFill>
                  <a:schemeClr val="bg1"/>
                </a:solidFill>
              </a:rPr>
              <a:t>Cilj RAS Sporazuma Slavonija, Baranja i Srijem (1)</a:t>
            </a:r>
            <a:br>
              <a:rPr lang="hr-HR" b="1" dirty="0">
                <a:solidFill>
                  <a:schemeClr val="bg1"/>
                </a:solidFill>
              </a:rPr>
            </a:br>
            <a:endParaRPr lang="hr-HR" dirty="0"/>
          </a:p>
        </p:txBody>
      </p:sp>
      <p:sp>
        <p:nvSpPr>
          <p:cNvPr id="3" name="Content Placeholder 2">
            <a:extLst>
              <a:ext uri="{FF2B5EF4-FFF2-40B4-BE49-F238E27FC236}">
                <a16:creationId xmlns:a16="http://schemas.microsoft.com/office/drawing/2014/main" id="{B0E84655-1418-40CC-87E4-1F5838A27EED}"/>
              </a:ext>
            </a:extLst>
          </p:cNvPr>
          <p:cNvSpPr>
            <a:spLocks noGrp="1"/>
          </p:cNvSpPr>
          <p:nvPr>
            <p:ph sz="quarter" idx="10"/>
          </p:nvPr>
        </p:nvSpPr>
        <p:spPr/>
        <p:txBody>
          <a:bodyPr>
            <a:normAutofit fontScale="85000" lnSpcReduction="10000"/>
          </a:bodyPr>
          <a:lstStyle/>
          <a:p>
            <a:r>
              <a:rPr lang="hr-HR" dirty="0">
                <a:solidFill>
                  <a:schemeClr val="tx2"/>
                </a:solidFill>
                <a:latin typeface="+mn-lt"/>
              </a:rPr>
              <a:t>Cilj RAS Sporazuma Slavonija, Baranja i Srijem je utvrditi "razvojnu dijagnozu" za pojedina područja u Slavoniji koja imaju slični teritorijalni kapital i razvojne potencijale u cilju definiranja lanaca vrijednosti i stvaranja razvojnih "hubova" kao generatora razvoja  te mapirati  razvojne investicije i strateške projekte regionalnoga razvoja koji imaju mogućnost financiranja iz ESI fondova kako bi se povećala učinkovitost korištenja ESI fondova u financijskoj perspektivi 2014. – 2020. i dala podrška u pripremi institucionalnog i programskog okvira za korištenje EU fondova za područje Slavonije, Baranje i Srijema u razdoblju nakon 2020. godine</a:t>
            </a:r>
          </a:p>
          <a:p>
            <a:endParaRPr lang="hr-HR" dirty="0"/>
          </a:p>
          <a:p>
            <a:endParaRPr lang="hr-HR" dirty="0"/>
          </a:p>
        </p:txBody>
      </p:sp>
    </p:spTree>
    <p:extLst>
      <p:ext uri="{BB962C8B-B14F-4D97-AF65-F5344CB8AC3E}">
        <p14:creationId xmlns:p14="http://schemas.microsoft.com/office/powerpoint/2010/main" val="169103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428" y="1333850"/>
            <a:ext cx="11198697" cy="5524150"/>
          </a:xfrm>
        </p:spPr>
        <p:txBody>
          <a:bodyPr>
            <a:noAutofit/>
          </a:bodyPr>
          <a:lstStyle/>
          <a:p>
            <a:pPr marL="0" indent="0">
              <a:buNone/>
            </a:pPr>
            <a:r>
              <a:rPr lang="hr-HR" sz="2000" b="1" dirty="0">
                <a:solidFill>
                  <a:schemeClr val="tx2"/>
                </a:solidFill>
                <a:latin typeface="+mn-lt"/>
                <a:ea typeface="VladaRHSans Bk" panose="02000000000000000000" pitchFamily="50" charset="-18"/>
              </a:rPr>
              <a:t>1. Uvodno obraćanje predsjednika Vlade mr. sc. Andreja Plenkovića</a:t>
            </a:r>
          </a:p>
          <a:p>
            <a:pPr marL="0" indent="0">
              <a:buNone/>
            </a:pPr>
            <a:endParaRPr lang="hr-HR" sz="1000" b="1" dirty="0">
              <a:solidFill>
                <a:schemeClr val="tx2"/>
              </a:solidFill>
              <a:latin typeface="+mn-lt"/>
              <a:ea typeface="VladaRHSans Bk" panose="02000000000000000000" pitchFamily="50" charset="-18"/>
            </a:endParaRPr>
          </a:p>
          <a:p>
            <a:pPr marL="0" indent="0">
              <a:buNone/>
            </a:pPr>
            <a:r>
              <a:rPr lang="hr-HR" sz="2000" b="1" dirty="0">
                <a:solidFill>
                  <a:schemeClr val="tx2"/>
                </a:solidFill>
                <a:latin typeface="+mn-lt"/>
                <a:ea typeface="VladaRHSans Bk" panose="02000000000000000000" pitchFamily="50" charset="-18"/>
              </a:rPr>
              <a:t>2. Uvodni pozdrav župana Vukovarsko-srijemske županije Bože Galića</a:t>
            </a:r>
          </a:p>
          <a:p>
            <a:pPr marL="0" indent="0">
              <a:buNone/>
            </a:pPr>
            <a:endParaRPr lang="hr-HR" sz="1000" b="1" dirty="0">
              <a:solidFill>
                <a:schemeClr val="tx2"/>
              </a:solidFill>
              <a:latin typeface="+mn-lt"/>
              <a:ea typeface="VladaRHSans Bk" panose="02000000000000000000" pitchFamily="50" charset="-18"/>
            </a:endParaRPr>
          </a:p>
          <a:p>
            <a:pPr marL="0" indent="0">
              <a:buNone/>
            </a:pPr>
            <a:r>
              <a:rPr lang="hr-HR" sz="2000" b="1" dirty="0">
                <a:solidFill>
                  <a:schemeClr val="tx2"/>
                </a:solidFill>
                <a:latin typeface="+mn-lt"/>
                <a:ea typeface="VladaRHSans Bk" panose="02000000000000000000" pitchFamily="50" charset="-18"/>
              </a:rPr>
              <a:t>3. Uvodni pozdrav gradonačelnika Vinkovaca Ivana Bosančića</a:t>
            </a:r>
          </a:p>
          <a:p>
            <a:pPr marL="0" indent="0">
              <a:buNone/>
            </a:pPr>
            <a:endParaRPr lang="hr-HR" sz="1000" b="1" dirty="0">
              <a:solidFill>
                <a:schemeClr val="tx2"/>
              </a:solidFill>
              <a:latin typeface="+mn-lt"/>
              <a:ea typeface="VladaRHSans Bk" panose="02000000000000000000" pitchFamily="50" charset="-18"/>
            </a:endParaRPr>
          </a:p>
          <a:p>
            <a:pPr marL="0" indent="0">
              <a:buNone/>
            </a:pPr>
            <a:r>
              <a:rPr lang="hr-HR" sz="2000" b="1" dirty="0">
                <a:solidFill>
                  <a:schemeClr val="tx2"/>
                </a:solidFill>
                <a:latin typeface="+mn-lt"/>
                <a:ea typeface="VladaRHSans Bk" panose="02000000000000000000" pitchFamily="50" charset="-18"/>
              </a:rPr>
              <a:t>4. Predstavljanje Razvojnog sporazuma za područje Slavonije, Baranje i Srijema</a:t>
            </a:r>
          </a:p>
          <a:p>
            <a:pPr>
              <a:buFontTx/>
              <a:buChar char="-"/>
            </a:pPr>
            <a:r>
              <a:rPr lang="hr-HR" sz="2000" b="1" i="1" dirty="0">
                <a:solidFill>
                  <a:schemeClr val="tx2"/>
                </a:solidFill>
                <a:latin typeface="+mn-lt"/>
                <a:ea typeface="VladaRHSans Bk" panose="02000000000000000000" pitchFamily="50" charset="-18"/>
              </a:rPr>
              <a:t>potpredsjednik Vlade i ministar poljoprivrede Tomislav Tolušić</a:t>
            </a:r>
          </a:p>
          <a:p>
            <a:pPr>
              <a:buFontTx/>
              <a:buChar char="-"/>
            </a:pPr>
            <a:r>
              <a:rPr lang="hr-HR" sz="2000" b="1" i="1" dirty="0">
                <a:solidFill>
                  <a:schemeClr val="tx2"/>
                </a:solidFill>
                <a:latin typeface="+mn-lt"/>
                <a:ea typeface="VladaRHSans Bk" panose="02000000000000000000" pitchFamily="50" charset="-18"/>
              </a:rPr>
              <a:t>ministrica regionalnoga razvoja i fondova Europske unije Gabrijela Žalac</a:t>
            </a:r>
          </a:p>
          <a:p>
            <a:pPr marL="0" indent="0">
              <a:buNone/>
            </a:pPr>
            <a:endParaRPr lang="hr-HR" sz="1000" b="1" i="1" dirty="0">
              <a:solidFill>
                <a:schemeClr val="tx2"/>
              </a:solidFill>
              <a:latin typeface="+mn-lt"/>
              <a:ea typeface="VladaRHSans Bk" panose="02000000000000000000" pitchFamily="50" charset="-18"/>
            </a:endParaRPr>
          </a:p>
          <a:p>
            <a:pPr marL="0" indent="0">
              <a:buNone/>
            </a:pPr>
            <a:r>
              <a:rPr lang="hr-HR" sz="2000" b="1" dirty="0">
                <a:solidFill>
                  <a:schemeClr val="tx2"/>
                </a:solidFill>
                <a:latin typeface="+mn-lt"/>
                <a:ea typeface="VladaRHSans Bk" panose="02000000000000000000" pitchFamily="50" charset="-18"/>
              </a:rPr>
              <a:t>5. Predstavljanje savjetodavne usluge Svjetske banke kroz RAS Sporazum Slavonija, </a:t>
            </a:r>
          </a:p>
          <a:p>
            <a:pPr marL="0" indent="0">
              <a:buNone/>
            </a:pPr>
            <a:r>
              <a:rPr lang="hr-HR" sz="2000" b="1" dirty="0">
                <a:solidFill>
                  <a:schemeClr val="tx2"/>
                </a:solidFill>
                <a:latin typeface="+mn-lt"/>
                <a:ea typeface="VladaRHSans Bk" panose="02000000000000000000" pitchFamily="50" charset="-18"/>
              </a:rPr>
              <a:t>    Baranja i Srijem </a:t>
            </a:r>
            <a:r>
              <a:rPr lang="hr-HR" sz="2000" b="1" i="1" dirty="0">
                <a:solidFill>
                  <a:schemeClr val="tx2"/>
                </a:solidFill>
                <a:latin typeface="+mn-lt"/>
                <a:ea typeface="VladaRHSans Bk" panose="02000000000000000000" pitchFamily="50" charset="-18"/>
              </a:rPr>
              <a:t>- ministrica regionalnoga razvoja i fondova Europske unije Gabrijela Žalac</a:t>
            </a:r>
          </a:p>
          <a:p>
            <a:pPr marL="0" indent="0">
              <a:buNone/>
            </a:pPr>
            <a:endParaRPr lang="hr-HR" sz="1000" b="1" i="1" dirty="0">
              <a:solidFill>
                <a:schemeClr val="tx2"/>
              </a:solidFill>
              <a:latin typeface="+mn-lt"/>
              <a:ea typeface="VladaRHSans Bk" panose="02000000000000000000" pitchFamily="50" charset="-18"/>
            </a:endParaRPr>
          </a:p>
          <a:p>
            <a:pPr marL="0" indent="0">
              <a:buNone/>
            </a:pPr>
            <a:r>
              <a:rPr lang="hr-HR" sz="2000" b="1" dirty="0">
                <a:solidFill>
                  <a:schemeClr val="tx2"/>
                </a:solidFill>
                <a:latin typeface="+mn-lt"/>
                <a:ea typeface="VladaRHSans Bk" panose="02000000000000000000" pitchFamily="50" charset="-18"/>
              </a:rPr>
              <a:t>6. Mjere demografske revitalizacije i socijalne politike </a:t>
            </a:r>
            <a:r>
              <a:rPr lang="hr-HR" sz="2000" b="1" i="1" dirty="0">
                <a:solidFill>
                  <a:schemeClr val="tx2"/>
                </a:solidFill>
                <a:latin typeface="+mn-lt"/>
                <a:ea typeface="VladaRHSans Bk" panose="02000000000000000000" pitchFamily="50" charset="-18"/>
              </a:rPr>
              <a:t>- ministrica za demografiju, obitelj, mlade i socijalnu politiku Nada </a:t>
            </a:r>
            <a:r>
              <a:rPr lang="hr-HR" sz="2000" b="1" i="1" dirty="0" err="1">
                <a:solidFill>
                  <a:schemeClr val="tx2"/>
                </a:solidFill>
                <a:latin typeface="+mn-lt"/>
                <a:ea typeface="VladaRHSans Bk" panose="02000000000000000000" pitchFamily="50" charset="-18"/>
              </a:rPr>
              <a:t>Murganić</a:t>
            </a:r>
            <a:endParaRPr lang="hr-HR" sz="2000" b="1" i="1" dirty="0">
              <a:solidFill>
                <a:schemeClr val="tx2"/>
              </a:solidFill>
              <a:latin typeface="+mn-lt"/>
              <a:ea typeface="VladaRHSans Bk" panose="02000000000000000000" pitchFamily="50" charset="-18"/>
            </a:endParaRPr>
          </a:p>
          <a:p>
            <a:pPr marL="0" indent="0">
              <a:buNone/>
            </a:pPr>
            <a:endParaRPr lang="hr-HR" sz="1000" b="1" i="1" dirty="0">
              <a:solidFill>
                <a:schemeClr val="tx2"/>
              </a:solidFill>
              <a:latin typeface="+mn-lt"/>
              <a:ea typeface="VladaRHSans Bk" panose="02000000000000000000" pitchFamily="50" charset="-18"/>
            </a:endParaRPr>
          </a:p>
          <a:p>
            <a:pPr marL="0" indent="0">
              <a:buNone/>
            </a:pPr>
            <a:r>
              <a:rPr lang="hr-HR" sz="2000" b="1" dirty="0">
                <a:solidFill>
                  <a:schemeClr val="tx2"/>
                </a:solidFill>
                <a:latin typeface="+mn-lt"/>
                <a:ea typeface="VladaRHSans Bk" panose="02000000000000000000" pitchFamily="50" charset="-18"/>
              </a:rPr>
              <a:t>7. Kultura i razvoj kulturne infrastrukture </a:t>
            </a:r>
            <a:r>
              <a:rPr lang="hr-HR" sz="2000" b="1" i="1" dirty="0">
                <a:solidFill>
                  <a:schemeClr val="tx2"/>
                </a:solidFill>
                <a:latin typeface="+mn-lt"/>
                <a:ea typeface="VladaRHSans Bk" panose="02000000000000000000" pitchFamily="50" charset="-18"/>
              </a:rPr>
              <a:t>- ministrica kulture dr. sc. Nina </a:t>
            </a:r>
            <a:r>
              <a:rPr lang="hr-HR" sz="2000" b="1" i="1" dirty="0" err="1">
                <a:solidFill>
                  <a:schemeClr val="tx2"/>
                </a:solidFill>
                <a:latin typeface="+mn-lt"/>
                <a:ea typeface="VladaRHSans Bk" panose="02000000000000000000" pitchFamily="50" charset="-18"/>
              </a:rPr>
              <a:t>Obuljen</a:t>
            </a:r>
            <a:r>
              <a:rPr lang="hr-HR" sz="2000" b="1" i="1" dirty="0">
                <a:solidFill>
                  <a:schemeClr val="tx2"/>
                </a:solidFill>
                <a:latin typeface="+mn-lt"/>
                <a:ea typeface="VladaRHSans Bk" panose="02000000000000000000" pitchFamily="50" charset="-18"/>
              </a:rPr>
              <a:t> Koržinek </a:t>
            </a:r>
          </a:p>
          <a:p>
            <a:pPr marL="0" indent="0">
              <a:buNone/>
            </a:pPr>
            <a:endParaRPr lang="hr-HR" sz="600" b="1" i="1" dirty="0">
              <a:solidFill>
                <a:schemeClr val="tx2"/>
              </a:solidFill>
              <a:latin typeface="+mn-lt"/>
              <a:ea typeface="VladaRHSans Bk" panose="02000000000000000000" pitchFamily="50" charset="-18"/>
            </a:endParaRPr>
          </a:p>
          <a:p>
            <a:pPr marL="0" indent="0">
              <a:buNone/>
            </a:pPr>
            <a:r>
              <a:rPr lang="hr-HR" sz="2000" b="1" dirty="0">
                <a:solidFill>
                  <a:schemeClr val="tx2"/>
                </a:solidFill>
                <a:latin typeface="+mn-lt"/>
                <a:ea typeface="VladaRHSans Bk" panose="02000000000000000000" pitchFamily="50" charset="-18"/>
              </a:rPr>
              <a:t>8. Razno</a:t>
            </a:r>
          </a:p>
          <a:p>
            <a:pPr marL="0" indent="0">
              <a:buNone/>
            </a:pPr>
            <a:endParaRPr lang="hr-HR" sz="2800" b="1" dirty="0">
              <a:latin typeface="VladaRHSans Bk" panose="02000000000000000000" pitchFamily="50" charset="-18"/>
              <a:ea typeface="VladaRHSans Bk" panose="02000000000000000000" pitchFamily="50" charset="-18"/>
            </a:endParaRPr>
          </a:p>
        </p:txBody>
      </p:sp>
      <p:sp>
        <p:nvSpPr>
          <p:cNvPr id="4" name="Title 1"/>
          <p:cNvSpPr>
            <a:spLocks noGrp="1"/>
          </p:cNvSpPr>
          <p:nvPr>
            <p:ph type="title"/>
          </p:nvPr>
        </p:nvSpPr>
        <p:spPr>
          <a:xfrm>
            <a:off x="475377" y="205901"/>
            <a:ext cx="10972800" cy="857256"/>
          </a:xfrm>
        </p:spPr>
        <p:txBody>
          <a:bodyPr>
            <a:normAutofit/>
          </a:bodyPr>
          <a:lstStyle/>
          <a:p>
            <a:r>
              <a:rPr lang="hr-HR" sz="3600" b="1" dirty="0">
                <a:latin typeface="+mn-lt"/>
                <a:ea typeface="VladaRHSans Bk" panose="02000000000000000000" pitchFamily="50" charset="-18"/>
              </a:rPr>
              <a:t>Dnevni red 5. sjednice Savjeta</a:t>
            </a:r>
            <a:endParaRPr lang="hr-HR" sz="3600" dirty="0">
              <a:latin typeface="+mn-lt"/>
              <a:ea typeface="VladaRHSans Bk" panose="02000000000000000000" pitchFamily="50" charset="-18"/>
            </a:endParaRPr>
          </a:p>
        </p:txBody>
      </p:sp>
    </p:spTree>
    <p:extLst>
      <p:ext uri="{BB962C8B-B14F-4D97-AF65-F5344CB8AC3E}">
        <p14:creationId xmlns:p14="http://schemas.microsoft.com/office/powerpoint/2010/main" val="3857572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8848"/>
            <a:ext cx="10972800" cy="857256"/>
          </a:xfrm>
        </p:spPr>
        <p:txBody>
          <a:bodyPr>
            <a:normAutofit fontScale="90000"/>
          </a:bodyPr>
          <a:lstStyle/>
          <a:p>
            <a:r>
              <a:rPr lang="hr-HR" b="1" dirty="0">
                <a:solidFill>
                  <a:schemeClr val="bg1"/>
                </a:solidFill>
                <a:latin typeface="+mn-lt"/>
              </a:rPr>
              <a:t>Cilj RAS Sporazuma Slavonija, Baranja i Srijem (2)</a:t>
            </a:r>
            <a:br>
              <a:rPr lang="hr-HR" b="1" dirty="0">
                <a:solidFill>
                  <a:schemeClr val="bg1"/>
                </a:solidFill>
              </a:rPr>
            </a:br>
            <a:endParaRPr lang="en-US" b="1" dirty="0">
              <a:solidFill>
                <a:schemeClr val="bg1"/>
              </a:solidFill>
            </a:endParaRPr>
          </a:p>
        </p:txBody>
      </p:sp>
      <p:sp>
        <p:nvSpPr>
          <p:cNvPr id="5" name="Content Placeholder 4">
            <a:extLst>
              <a:ext uri="{FF2B5EF4-FFF2-40B4-BE49-F238E27FC236}">
                <a16:creationId xmlns:a16="http://schemas.microsoft.com/office/drawing/2014/main" id="{F7CDFC3D-07E6-4301-9307-C1CAEC3BFCA0}"/>
              </a:ext>
            </a:extLst>
          </p:cNvPr>
          <p:cNvSpPr>
            <a:spLocks noGrp="1"/>
          </p:cNvSpPr>
          <p:nvPr>
            <p:ph sz="half" idx="1"/>
          </p:nvPr>
        </p:nvSpPr>
        <p:spPr>
          <a:xfrm>
            <a:off x="609600" y="1600201"/>
            <a:ext cx="5384800" cy="4104313"/>
          </a:xfrm>
        </p:spPr>
        <p:txBody>
          <a:bodyPr>
            <a:normAutofit lnSpcReduction="10000"/>
          </a:bodyPr>
          <a:lstStyle/>
          <a:p>
            <a:pPr algn="just"/>
            <a:r>
              <a:rPr lang="hr-HR" sz="2400" dirty="0">
                <a:solidFill>
                  <a:schemeClr val="tx2"/>
                </a:solidFill>
                <a:latin typeface="+mn-lt"/>
              </a:rPr>
              <a:t>RAS Sporazum Slavonija, Baranja i Srijem treba doprinijeti razvoju inovativne, povezane i inkluzivne Slavonije, Baranje i Srijema kroz ciljana ulaganja iz proračuna i iz fondova EU kako bi se ojačala konkurentnost i poboljšala pozicija tog područja RH u globalnim lancima vrijednosti ključnih sektora kao što su IKT i metaloprerađivački sektor, proizvodnja i prerada hrane, proizvodnja i prerada drva i sektor turizma</a:t>
            </a:r>
          </a:p>
          <a:p>
            <a:endParaRPr lang="hr-HR" dirty="0"/>
          </a:p>
        </p:txBody>
      </p:sp>
      <p:sp>
        <p:nvSpPr>
          <p:cNvPr id="7" name="Thought Bubble: Cloud 6">
            <a:extLst>
              <a:ext uri="{FF2B5EF4-FFF2-40B4-BE49-F238E27FC236}">
                <a16:creationId xmlns:a16="http://schemas.microsoft.com/office/drawing/2014/main" id="{A8DF655A-2AD9-4003-87A7-A984EA852434}"/>
              </a:ext>
            </a:extLst>
          </p:cNvPr>
          <p:cNvSpPr/>
          <p:nvPr/>
        </p:nvSpPr>
        <p:spPr bwMode="auto">
          <a:xfrm>
            <a:off x="6543413" y="3538177"/>
            <a:ext cx="2341241" cy="1595886"/>
          </a:xfrm>
          <a:prstGeom prst="cloudCallout">
            <a:avLst/>
          </a:prstGeom>
          <a:noFill/>
          <a:ln w="9525" cap="flat" cmpd="sng" algn="ctr">
            <a:solidFill>
              <a:schemeClr val="accent2">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hr-HR" sz="1200" b="1" i="0" u="none" strike="noStrike" kern="1200" cap="none" spc="0" normalizeH="0" baseline="0" noProof="0" dirty="0">
                <a:ln>
                  <a:noFill/>
                </a:ln>
                <a:solidFill>
                  <a:srgbClr val="0070C0"/>
                </a:solidFill>
                <a:effectLst/>
                <a:uLnTx/>
                <a:uFillTx/>
                <a:latin typeface="Calibri"/>
                <a:ea typeface="+mn-ea"/>
                <a:cs typeface="+mn-cs"/>
              </a:rPr>
              <a:t>Povezana </a:t>
            </a:r>
            <a:r>
              <a:rPr kumimoji="0" lang="en-US" sz="1200" b="1" i="0" u="none" strike="noStrike" kern="1200" cap="none" spc="0" normalizeH="0" baseline="0" noProof="0" dirty="0">
                <a:ln>
                  <a:noFill/>
                </a:ln>
                <a:solidFill>
                  <a:srgbClr val="0070C0"/>
                </a:solidFill>
                <a:effectLst/>
                <a:uLnTx/>
                <a:uFillTx/>
                <a:latin typeface="Calibri"/>
                <a:ea typeface="+mn-ea"/>
                <a:cs typeface="+mn-cs"/>
              </a:rPr>
              <a:t>Slavoni</a:t>
            </a:r>
            <a:r>
              <a:rPr kumimoji="0" lang="hr-HR" sz="1200" b="1" i="0" u="none" strike="noStrike" kern="1200" cap="none" spc="0" normalizeH="0" baseline="0" noProof="0" dirty="0">
                <a:ln>
                  <a:noFill/>
                </a:ln>
                <a:solidFill>
                  <a:srgbClr val="0070C0"/>
                </a:solidFill>
                <a:effectLst/>
                <a:uLnTx/>
                <a:uFillTx/>
                <a:latin typeface="Calibri"/>
                <a:ea typeface="+mn-ea"/>
                <a:cs typeface="+mn-cs"/>
              </a:rPr>
              <a:t>j</a:t>
            </a:r>
            <a:r>
              <a:rPr kumimoji="0" lang="en-US" sz="1200" b="1" i="0" u="none" strike="noStrike" kern="1200" cap="none" spc="0" normalizeH="0" baseline="0" noProof="0" dirty="0">
                <a:ln>
                  <a:noFill/>
                </a:ln>
                <a:solidFill>
                  <a:srgbClr val="0070C0"/>
                </a:solidFill>
                <a:effectLst/>
                <a:uLnTx/>
                <a:uFillTx/>
                <a:latin typeface="Calibri"/>
                <a:ea typeface="+mn-ea"/>
                <a:cs typeface="+mn-cs"/>
              </a:rPr>
              <a:t>a!</a:t>
            </a:r>
            <a:br>
              <a:rPr kumimoji="0" lang="en-US" sz="1200" b="1" i="0" u="none" strike="noStrike" kern="1200" cap="none" spc="0" normalizeH="0" baseline="0" noProof="0" dirty="0">
                <a:ln>
                  <a:noFill/>
                </a:ln>
                <a:solidFill>
                  <a:srgbClr val="0070C0"/>
                </a:solidFill>
                <a:effectLst/>
                <a:uLnTx/>
                <a:uFillTx/>
                <a:latin typeface="Calibri"/>
                <a:ea typeface="+mn-ea"/>
                <a:cs typeface="+mn-cs"/>
              </a:rPr>
            </a:br>
            <a:r>
              <a:rPr kumimoji="0" lang="hr-HR" sz="1200" b="1" i="0" u="none" strike="noStrike" kern="1200" cap="none" spc="0" normalizeH="0" baseline="0" noProof="0" dirty="0">
                <a:ln>
                  <a:noFill/>
                </a:ln>
                <a:solidFill>
                  <a:schemeClr val="tx2"/>
                </a:solidFill>
                <a:effectLst/>
                <a:uLnTx/>
                <a:uFillTx/>
                <a:latin typeface="Calibri"/>
                <a:ea typeface="+mn-ea"/>
                <a:cs typeface="+mn-cs"/>
              </a:rPr>
              <a:t>Slavonija postaje regionalni "hub" za integraciju lanaca vrijednosti i nabave</a:t>
            </a:r>
            <a:endParaRPr kumimoji="0" lang="en-US" sz="1200" b="1" i="0" u="none" strike="noStrike" kern="1200" cap="none" spc="0" normalizeH="0" baseline="0" noProof="0" dirty="0">
              <a:ln>
                <a:noFill/>
              </a:ln>
              <a:solidFill>
                <a:schemeClr val="tx2"/>
              </a:solidFill>
              <a:effectLst/>
              <a:uLnTx/>
              <a:uFillTx/>
              <a:latin typeface="Calibri"/>
              <a:ea typeface="+mn-ea"/>
              <a:cs typeface="+mn-cs"/>
            </a:endParaRPr>
          </a:p>
        </p:txBody>
      </p:sp>
      <p:sp>
        <p:nvSpPr>
          <p:cNvPr id="8" name="Thought Bubble: Cloud 7">
            <a:extLst>
              <a:ext uri="{FF2B5EF4-FFF2-40B4-BE49-F238E27FC236}">
                <a16:creationId xmlns:a16="http://schemas.microsoft.com/office/drawing/2014/main" id="{2FD543E3-0796-479A-910B-A574F5CFBBD3}"/>
              </a:ext>
            </a:extLst>
          </p:cNvPr>
          <p:cNvSpPr/>
          <p:nvPr/>
        </p:nvSpPr>
        <p:spPr bwMode="auto">
          <a:xfrm>
            <a:off x="9311780" y="3538177"/>
            <a:ext cx="2754997" cy="1545298"/>
          </a:xfrm>
          <a:prstGeom prst="cloudCallout">
            <a:avLst/>
          </a:prstGeom>
          <a:noFill/>
          <a:ln w="9525" cap="flat" cmpd="sng" algn="ctr">
            <a:solidFill>
              <a:schemeClr val="accent2">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hr-HR" sz="1200" b="1" i="0" u="none" strike="noStrike" kern="1200" cap="none" spc="0" normalizeH="0" baseline="0" noProof="0" dirty="0">
                <a:ln>
                  <a:noFill/>
                </a:ln>
                <a:solidFill>
                  <a:srgbClr val="0070C0"/>
                </a:solidFill>
                <a:effectLst/>
                <a:uLnTx/>
                <a:uFillTx/>
                <a:latin typeface="Calibri"/>
                <a:ea typeface="+mn-ea"/>
                <a:cs typeface="+mn-cs"/>
              </a:rPr>
              <a:t>Uključiva </a:t>
            </a:r>
            <a:r>
              <a:rPr kumimoji="0" lang="en-US" sz="1200" b="1" i="0" u="none" strike="noStrike" kern="1200" cap="none" spc="0" normalizeH="0" baseline="0" noProof="0" dirty="0">
                <a:ln>
                  <a:noFill/>
                </a:ln>
                <a:solidFill>
                  <a:srgbClr val="0070C0"/>
                </a:solidFill>
                <a:effectLst/>
                <a:uLnTx/>
                <a:uFillTx/>
                <a:latin typeface="Calibri"/>
                <a:ea typeface="+mn-ea"/>
                <a:cs typeface="+mn-cs"/>
              </a:rPr>
              <a:t>Slavoni</a:t>
            </a:r>
            <a:r>
              <a:rPr kumimoji="0" lang="hr-HR" sz="1200" b="1" i="0" u="none" strike="noStrike" kern="1200" cap="none" spc="0" normalizeH="0" baseline="0" noProof="0" dirty="0">
                <a:ln>
                  <a:noFill/>
                </a:ln>
                <a:solidFill>
                  <a:srgbClr val="0070C0"/>
                </a:solidFill>
                <a:effectLst/>
                <a:uLnTx/>
                <a:uFillTx/>
                <a:latin typeface="Calibri"/>
                <a:ea typeface="+mn-ea"/>
                <a:cs typeface="+mn-cs"/>
              </a:rPr>
              <a:t>j</a:t>
            </a:r>
            <a:r>
              <a:rPr kumimoji="0" lang="en-US" sz="1200" b="1" i="0" u="none" strike="noStrike" kern="1200" cap="none" spc="0" normalizeH="0" baseline="0" noProof="0" dirty="0">
                <a:ln>
                  <a:noFill/>
                </a:ln>
                <a:solidFill>
                  <a:srgbClr val="0070C0"/>
                </a:solidFill>
                <a:effectLst/>
                <a:uLnTx/>
                <a:uFillTx/>
                <a:latin typeface="Calibri"/>
                <a:ea typeface="+mn-ea"/>
                <a:cs typeface="+mn-cs"/>
              </a:rPr>
              <a:t>a!</a:t>
            </a:r>
            <a:br>
              <a:rPr kumimoji="0" lang="en-US" sz="1200" b="1" i="0" u="none" strike="noStrike" kern="1200" cap="none" spc="0" normalizeH="0" baseline="0" noProof="0" dirty="0">
                <a:ln>
                  <a:noFill/>
                </a:ln>
                <a:solidFill>
                  <a:srgbClr val="0070C0"/>
                </a:solidFill>
                <a:effectLst/>
                <a:uLnTx/>
                <a:uFillTx/>
                <a:latin typeface="Calibri"/>
                <a:ea typeface="+mn-ea"/>
                <a:cs typeface="+mn-cs"/>
              </a:rPr>
            </a:br>
            <a:r>
              <a:rPr kumimoji="0" lang="hr-HR" sz="1200" b="1" i="0" u="none" strike="noStrike" kern="1200" cap="none" spc="0" normalizeH="0" baseline="0" noProof="0" dirty="0">
                <a:ln>
                  <a:noFill/>
                </a:ln>
                <a:solidFill>
                  <a:schemeClr val="tx2"/>
                </a:solidFill>
                <a:effectLst/>
                <a:uLnTx/>
                <a:uFillTx/>
                <a:latin typeface="Calibri"/>
                <a:ea typeface="+mn-ea"/>
                <a:cs typeface="+mn-cs"/>
              </a:rPr>
              <a:t>Svi dijelovi Slavonije imaju koristi od policentričnog rasta i razvoja</a:t>
            </a:r>
            <a:endParaRPr kumimoji="0" lang="en-US" sz="1200" b="1" i="0" u="none" strike="noStrike" kern="1200" cap="none" spc="0" normalizeH="0" baseline="0" noProof="0" dirty="0">
              <a:ln>
                <a:noFill/>
              </a:ln>
              <a:solidFill>
                <a:schemeClr val="tx2"/>
              </a:solidFill>
              <a:effectLst/>
              <a:uLnTx/>
              <a:uFillTx/>
              <a:latin typeface="Calibri"/>
              <a:ea typeface="+mn-ea"/>
              <a:cs typeface="+mn-cs"/>
            </a:endParaRPr>
          </a:p>
        </p:txBody>
      </p:sp>
      <p:sp>
        <p:nvSpPr>
          <p:cNvPr id="9" name="Thought Bubble: Cloud 8">
            <a:extLst>
              <a:ext uri="{FF2B5EF4-FFF2-40B4-BE49-F238E27FC236}">
                <a16:creationId xmlns:a16="http://schemas.microsoft.com/office/drawing/2014/main" id="{CB7BEE87-2070-484D-A937-1FB0ACF4A7B2}"/>
              </a:ext>
            </a:extLst>
          </p:cNvPr>
          <p:cNvSpPr/>
          <p:nvPr/>
        </p:nvSpPr>
        <p:spPr bwMode="auto">
          <a:xfrm>
            <a:off x="7633982" y="1328129"/>
            <a:ext cx="3199320" cy="1844917"/>
          </a:xfrm>
          <a:prstGeom prst="cloudCallout">
            <a:avLst/>
          </a:prstGeom>
          <a:noFill/>
          <a:ln w="9525" cap="flat" cmpd="sng" algn="ctr">
            <a:solidFill>
              <a:schemeClr val="accent2">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hr-HR" sz="1200" b="1" i="0" u="none" strike="noStrike" kern="1200" cap="none" spc="0" normalizeH="0" baseline="0" noProof="0" dirty="0">
                <a:ln>
                  <a:noFill/>
                </a:ln>
                <a:solidFill>
                  <a:srgbClr val="0070C0"/>
                </a:solidFill>
                <a:effectLst/>
                <a:uLnTx/>
                <a:uFillTx/>
                <a:latin typeface="Calibri"/>
                <a:ea typeface="+mn-ea"/>
                <a:cs typeface="+mn-cs"/>
              </a:rPr>
              <a:t>Inovativna Slavonija</a:t>
            </a:r>
            <a:r>
              <a:rPr kumimoji="0" lang="en-US" sz="1200" b="1" i="0" u="none" strike="noStrike" kern="1200" cap="none" spc="0" normalizeH="0" baseline="0" noProof="0" dirty="0">
                <a:ln>
                  <a:noFill/>
                </a:ln>
                <a:solidFill>
                  <a:srgbClr val="0070C0"/>
                </a:solidFill>
                <a:effectLst/>
                <a:uLnTx/>
                <a:uFillTx/>
                <a:latin typeface="Calibri"/>
                <a:ea typeface="+mn-ea"/>
                <a:cs typeface="+mn-cs"/>
              </a:rPr>
              <a:t>!</a:t>
            </a:r>
            <a:br>
              <a:rPr kumimoji="0" lang="en-US" sz="1200" b="1" i="0" u="none" strike="noStrike" kern="1200" cap="none" spc="0" normalizeH="0" baseline="0" noProof="0" dirty="0">
                <a:ln>
                  <a:noFill/>
                </a:ln>
                <a:solidFill>
                  <a:srgbClr val="0070C0"/>
                </a:solidFill>
                <a:effectLst/>
                <a:uLnTx/>
                <a:uFillTx/>
                <a:latin typeface="Calibri"/>
                <a:ea typeface="+mn-ea"/>
                <a:cs typeface="+mn-cs"/>
              </a:rPr>
            </a:br>
            <a:r>
              <a:rPr kumimoji="0" lang="hr-HR" sz="1200" b="1" i="0" u="none" strike="noStrike" kern="1200" cap="none" spc="0" normalizeH="0" baseline="0" noProof="0" dirty="0">
                <a:ln>
                  <a:noFill/>
                </a:ln>
                <a:solidFill>
                  <a:schemeClr val="tx2"/>
                </a:solidFill>
                <a:effectLst/>
                <a:uLnTx/>
                <a:uFillTx/>
                <a:latin typeface="Calibri"/>
                <a:ea typeface="+mn-ea"/>
                <a:cs typeface="+mn-cs"/>
              </a:rPr>
              <a:t>Pametna specijalizacija temeljena na tradicionalnim sektorima s većom dodanom vrijednosti (Agrofood, Wood), selektivnim oblicima turizma i industrijama u nastajanju (IKT)</a:t>
            </a:r>
            <a:endParaRPr kumimoji="0" lang="en-US" sz="1200" b="1" i="0" u="none" strike="noStrike" kern="1200" cap="none" spc="0" normalizeH="0" baseline="0" noProof="0" dirty="0">
              <a:ln>
                <a:noFill/>
              </a:ln>
              <a:solidFill>
                <a:schemeClr val="tx2"/>
              </a:solidFill>
              <a:effectLst/>
              <a:uLnTx/>
              <a:uFillTx/>
              <a:latin typeface="Calibri"/>
              <a:ea typeface="+mn-ea"/>
              <a:cs typeface="+mn-cs"/>
            </a:endParaRPr>
          </a:p>
        </p:txBody>
      </p:sp>
    </p:spTree>
    <p:extLst>
      <p:ext uri="{BB962C8B-B14F-4D97-AF65-F5344CB8AC3E}">
        <p14:creationId xmlns:p14="http://schemas.microsoft.com/office/powerpoint/2010/main" val="2868129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FD57BFC2-D81C-49AE-A1DF-43822648AC7A}"/>
              </a:ext>
            </a:extLst>
          </p:cNvPr>
          <p:cNvSpPr>
            <a:spLocks noGrp="1"/>
          </p:cNvSpPr>
          <p:nvPr>
            <p:ph type="title"/>
          </p:nvPr>
        </p:nvSpPr>
        <p:spPr>
          <a:xfrm>
            <a:off x="598415" y="0"/>
            <a:ext cx="10972800" cy="857256"/>
          </a:xfrm>
        </p:spPr>
        <p:txBody>
          <a:bodyPr>
            <a:noAutofit/>
          </a:bodyPr>
          <a:lstStyle/>
          <a:p>
            <a:br>
              <a:rPr lang="hr-HR" sz="3200" b="1" dirty="0">
                <a:solidFill>
                  <a:prstClr val="white"/>
                </a:solidFill>
                <a:latin typeface="+mj-lt"/>
                <a:ea typeface="VladaRHSans Bk" panose="02000000000000000000" pitchFamily="50" charset="-18"/>
              </a:rPr>
            </a:br>
            <a:r>
              <a:rPr lang="hr-HR" sz="3200" b="1" dirty="0">
                <a:latin typeface="+mn-lt"/>
              </a:rPr>
              <a:t>Grupe RAS savjetodavnih usluga</a:t>
            </a:r>
            <a:endParaRPr lang="en-US" sz="3200" dirty="0">
              <a:latin typeface="+mn-lt"/>
            </a:endParaRPr>
          </a:p>
        </p:txBody>
      </p:sp>
      <p:graphicFrame>
        <p:nvGraphicFramePr>
          <p:cNvPr id="7" name="Dijagram 3">
            <a:extLst>
              <a:ext uri="{FF2B5EF4-FFF2-40B4-BE49-F238E27FC236}">
                <a16:creationId xmlns:a16="http://schemas.microsoft.com/office/drawing/2014/main" id="{CAA99298-7185-418D-97B3-0DC4D92D41FE}"/>
              </a:ext>
            </a:extLst>
          </p:cNvPr>
          <p:cNvGraphicFramePr>
            <a:graphicFrameLocks noGrp="1"/>
          </p:cNvGraphicFramePr>
          <p:nvPr>
            <p:ph idx="1"/>
            <p:extLst>
              <p:ext uri="{D42A27DB-BD31-4B8C-83A1-F6EECF244321}">
                <p14:modId xmlns:p14="http://schemas.microsoft.com/office/powerpoint/2010/main" val="1095355268"/>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4116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864A-A3F0-4BD6-A695-3DCEBDE8FAB3}"/>
              </a:ext>
            </a:extLst>
          </p:cNvPr>
          <p:cNvSpPr>
            <a:spLocks noGrp="1"/>
          </p:cNvSpPr>
          <p:nvPr>
            <p:ph type="title"/>
          </p:nvPr>
        </p:nvSpPr>
        <p:spPr/>
        <p:txBody>
          <a:bodyPr>
            <a:normAutofit fontScale="90000"/>
          </a:bodyPr>
          <a:lstStyle/>
          <a:p>
            <a:br>
              <a:rPr lang="hr-HR" dirty="0"/>
            </a:br>
            <a:r>
              <a:rPr lang="hr-HR" b="1" dirty="0">
                <a:latin typeface="+mn-lt"/>
              </a:rPr>
              <a:t>Podrška u programskom razdoblju 2014. – 2020. (1)</a:t>
            </a:r>
            <a:br>
              <a:rPr lang="hr-HR" dirty="0"/>
            </a:br>
            <a:endParaRPr lang="hr-HR" dirty="0"/>
          </a:p>
        </p:txBody>
      </p:sp>
      <p:sp>
        <p:nvSpPr>
          <p:cNvPr id="3" name="Content Placeholder 2">
            <a:extLst>
              <a:ext uri="{FF2B5EF4-FFF2-40B4-BE49-F238E27FC236}">
                <a16:creationId xmlns:a16="http://schemas.microsoft.com/office/drawing/2014/main" id="{51BCDF81-48BD-4921-A4F9-2555BD95BBBC}"/>
              </a:ext>
            </a:extLst>
          </p:cNvPr>
          <p:cNvSpPr>
            <a:spLocks noGrp="1"/>
          </p:cNvSpPr>
          <p:nvPr>
            <p:ph idx="1"/>
          </p:nvPr>
        </p:nvSpPr>
        <p:spPr/>
        <p:txBody>
          <a:bodyPr/>
          <a:lstStyle/>
          <a:p>
            <a:pPr algn="just"/>
            <a:r>
              <a:rPr lang="hr-HR" dirty="0">
                <a:solidFill>
                  <a:schemeClr val="tx2"/>
                </a:solidFill>
                <a:latin typeface="+mn-lt"/>
              </a:rPr>
              <a:t>Strateška dijagnoza Slavonije, Baranje i Srijema kao osnova za reviziju operativnih programa 2014. - 2020. </a:t>
            </a:r>
          </a:p>
          <a:p>
            <a:pPr algn="just"/>
            <a:r>
              <a:rPr lang="hr-HR" dirty="0">
                <a:solidFill>
                  <a:schemeClr val="tx2"/>
                </a:solidFill>
                <a:latin typeface="+mn-lt"/>
              </a:rPr>
              <a:t>Stvaranje zalihe projekata (identificiranje 10 strateških projekata regionalnog razvoja za područje Slavonije, Baranje i Srijema koji su spremni za financiranje u okviru financijske perspektive 2014.-2020.) </a:t>
            </a:r>
          </a:p>
          <a:p>
            <a:r>
              <a:rPr lang="hr-HR" dirty="0">
                <a:solidFill>
                  <a:schemeClr val="tx2"/>
                </a:solidFill>
                <a:latin typeface="+mn-lt"/>
              </a:rPr>
              <a:t>Podrška u provedbi strateških projekata</a:t>
            </a:r>
          </a:p>
        </p:txBody>
      </p:sp>
    </p:spTree>
    <p:extLst>
      <p:ext uri="{BB962C8B-B14F-4D97-AF65-F5344CB8AC3E}">
        <p14:creationId xmlns:p14="http://schemas.microsoft.com/office/powerpoint/2010/main" val="4064326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B09F-DA3F-422C-9706-EA7ADCCA783A}"/>
              </a:ext>
            </a:extLst>
          </p:cNvPr>
          <p:cNvSpPr>
            <a:spLocks noGrp="1"/>
          </p:cNvSpPr>
          <p:nvPr>
            <p:ph type="title"/>
          </p:nvPr>
        </p:nvSpPr>
        <p:spPr/>
        <p:txBody>
          <a:bodyPr>
            <a:normAutofit fontScale="90000"/>
          </a:bodyPr>
          <a:lstStyle/>
          <a:p>
            <a:br>
              <a:rPr lang="hr-HR" dirty="0"/>
            </a:br>
            <a:r>
              <a:rPr lang="hr-HR" b="1" dirty="0">
                <a:latin typeface="+mn-lt"/>
              </a:rPr>
              <a:t>Podrška u pripremi za sljedeće programsko razdoblje 2021. – 2027. (2)</a:t>
            </a:r>
            <a:br>
              <a:rPr lang="hr-HR" dirty="0">
                <a:latin typeface="+mn-lt"/>
              </a:rPr>
            </a:br>
            <a:endParaRPr lang="hr-HR" dirty="0">
              <a:latin typeface="+mn-lt"/>
            </a:endParaRPr>
          </a:p>
        </p:txBody>
      </p:sp>
      <p:sp>
        <p:nvSpPr>
          <p:cNvPr id="3" name="Content Placeholder 2">
            <a:extLst>
              <a:ext uri="{FF2B5EF4-FFF2-40B4-BE49-F238E27FC236}">
                <a16:creationId xmlns:a16="http://schemas.microsoft.com/office/drawing/2014/main" id="{A66AB66C-5F53-4D8C-89D7-F8744E194F0F}"/>
              </a:ext>
            </a:extLst>
          </p:cNvPr>
          <p:cNvSpPr>
            <a:spLocks noGrp="1"/>
          </p:cNvSpPr>
          <p:nvPr>
            <p:ph idx="1"/>
          </p:nvPr>
        </p:nvSpPr>
        <p:spPr>
          <a:xfrm>
            <a:off x="947956" y="1205919"/>
            <a:ext cx="10634444" cy="4525963"/>
          </a:xfrm>
        </p:spPr>
        <p:txBody>
          <a:bodyPr>
            <a:normAutofit/>
          </a:bodyPr>
          <a:lstStyle/>
          <a:p>
            <a:pPr marL="0" indent="0">
              <a:buNone/>
            </a:pPr>
            <a:endParaRPr lang="hr-HR" dirty="0"/>
          </a:p>
          <a:p>
            <a:pPr algn="just"/>
            <a:r>
              <a:rPr lang="hr-HR" dirty="0">
                <a:solidFill>
                  <a:schemeClr val="tx2"/>
                </a:solidFill>
                <a:latin typeface="+mn-lt"/>
              </a:rPr>
              <a:t>Razvoj programskog i institucionalnog okvira za korištenje EU fondova za područje Slavonije, Baranje i Srijema za programsko razdoblje nakon 2020. godine.</a:t>
            </a:r>
          </a:p>
          <a:p>
            <a:pPr algn="just"/>
            <a:r>
              <a:rPr lang="hr-HR" dirty="0">
                <a:solidFill>
                  <a:schemeClr val="tx2"/>
                </a:solidFill>
                <a:latin typeface="+mn-lt"/>
              </a:rPr>
              <a:t>Priprema zalihe projekata (priprema 10 strateških projekata regionalnog razvoja)</a:t>
            </a:r>
          </a:p>
          <a:p>
            <a:pPr algn="just"/>
            <a:r>
              <a:rPr lang="hr-HR" dirty="0">
                <a:solidFill>
                  <a:schemeClr val="tx2"/>
                </a:solidFill>
                <a:latin typeface="+mn-lt"/>
              </a:rPr>
              <a:t>Jačanje provedbenih kapaciteta na nacionalnoj i regionalnoj razini</a:t>
            </a:r>
            <a:r>
              <a:rPr lang="en-US" dirty="0">
                <a:solidFill>
                  <a:schemeClr val="tx2"/>
                </a:solidFill>
                <a:latin typeface="+mn-lt"/>
              </a:rPr>
              <a:t> </a:t>
            </a:r>
            <a:endParaRPr lang="hr-HR" dirty="0">
              <a:solidFill>
                <a:schemeClr val="tx2"/>
              </a:solidFill>
              <a:latin typeface="+mn-lt"/>
            </a:endParaRPr>
          </a:p>
          <a:p>
            <a:endParaRPr lang="hr-HR" dirty="0"/>
          </a:p>
        </p:txBody>
      </p:sp>
    </p:spTree>
    <p:extLst>
      <p:ext uri="{BB962C8B-B14F-4D97-AF65-F5344CB8AC3E}">
        <p14:creationId xmlns:p14="http://schemas.microsoft.com/office/powerpoint/2010/main" val="336420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687735" y="1460501"/>
            <a:ext cx="6023873" cy="4600863"/>
          </a:xfrm>
        </p:spPr>
        <p:txBody>
          <a:bodyPr>
            <a:normAutofit fontScale="85000" lnSpcReduction="20000"/>
          </a:bodyPr>
          <a:lstStyle/>
          <a:p>
            <a:pPr lvl="0">
              <a:buFont typeface="Arial" panose="020B0604020202020204" pitchFamily="34" charset="0"/>
              <a:buChar char="•"/>
            </a:pPr>
            <a:r>
              <a:rPr lang="hr-HR" dirty="0">
                <a:solidFill>
                  <a:schemeClr val="tx2"/>
                </a:solidFill>
                <a:latin typeface="+mn-lt"/>
              </a:rPr>
              <a:t>Resorna tijela državne uprave</a:t>
            </a:r>
          </a:p>
          <a:p>
            <a:pPr lvl="0">
              <a:buFont typeface="Arial" panose="020B0604020202020204" pitchFamily="34" charset="0"/>
              <a:buChar char="•"/>
            </a:pPr>
            <a:r>
              <a:rPr lang="hr-HR" dirty="0">
                <a:solidFill>
                  <a:schemeClr val="tx2"/>
                </a:solidFill>
                <a:latin typeface="+mn-lt"/>
              </a:rPr>
              <a:t>Jedinice lokalne i područne (regionalne) samouprave</a:t>
            </a:r>
          </a:p>
          <a:p>
            <a:pPr lvl="0">
              <a:buFont typeface="Arial" panose="020B0604020202020204" pitchFamily="34" charset="0"/>
              <a:buChar char="•"/>
            </a:pPr>
            <a:r>
              <a:rPr lang="hr-HR" dirty="0">
                <a:solidFill>
                  <a:schemeClr val="tx2"/>
                </a:solidFill>
                <a:latin typeface="+mn-lt"/>
              </a:rPr>
              <a:t>Regionalni koordinatori</a:t>
            </a:r>
          </a:p>
          <a:p>
            <a:pPr lvl="0">
              <a:buFont typeface="Arial" panose="020B0604020202020204" pitchFamily="34" charset="0"/>
              <a:buChar char="•"/>
            </a:pPr>
            <a:r>
              <a:rPr lang="hr-HR" dirty="0">
                <a:solidFill>
                  <a:schemeClr val="tx2"/>
                </a:solidFill>
                <a:latin typeface="+mn-lt"/>
              </a:rPr>
              <a:t>Poslovni sektor</a:t>
            </a:r>
          </a:p>
          <a:p>
            <a:pPr lvl="0">
              <a:buFont typeface="Arial" panose="020B0604020202020204" pitchFamily="34" charset="0"/>
              <a:buChar char="•"/>
            </a:pPr>
            <a:r>
              <a:rPr lang="hr-HR" dirty="0">
                <a:solidFill>
                  <a:schemeClr val="tx2"/>
                </a:solidFill>
                <a:latin typeface="+mn-lt"/>
              </a:rPr>
              <a:t>Znanstveno istraživački sektor</a:t>
            </a:r>
          </a:p>
          <a:p>
            <a:pPr lvl="0">
              <a:buFont typeface="Arial" panose="020B0604020202020204" pitchFamily="34" charset="0"/>
              <a:buChar char="•"/>
            </a:pPr>
            <a:r>
              <a:rPr lang="hr-HR" dirty="0">
                <a:solidFill>
                  <a:schemeClr val="tx2"/>
                </a:solidFill>
                <a:latin typeface="+mn-lt"/>
              </a:rPr>
              <a:t>Civilni sektor</a:t>
            </a:r>
          </a:p>
          <a:p>
            <a:pPr lvl="0">
              <a:buFont typeface="Arial" panose="020B0604020202020204" pitchFamily="34" charset="0"/>
              <a:buChar char="•"/>
            </a:pPr>
            <a:r>
              <a:rPr lang="hr-HR" dirty="0">
                <a:solidFill>
                  <a:schemeClr val="tx2"/>
                </a:solidFill>
                <a:latin typeface="+mn-lt"/>
              </a:rPr>
              <a:t>Građani Slavonije</a:t>
            </a:r>
          </a:p>
        </p:txBody>
      </p:sp>
      <p:pic>
        <p:nvPicPr>
          <p:cNvPr id="5" name="Picture 2" descr="https://cdn-images-1.medium.com/max/1600/1*8jHVDSpym6FNQoxTXtNMvw.jpeg">
            <a:extLst>
              <a:ext uri="{FF2B5EF4-FFF2-40B4-BE49-F238E27FC236}">
                <a16:creationId xmlns:a16="http://schemas.microsoft.com/office/drawing/2014/main" id="{9CB7F9BB-9D9B-4BDA-ADFB-739989A1B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17" y="1460502"/>
            <a:ext cx="4380650" cy="429701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6AC5B37-F564-4908-A32E-648964645687}"/>
              </a:ext>
            </a:extLst>
          </p:cNvPr>
          <p:cNvSpPr>
            <a:spLocks noGrp="1"/>
          </p:cNvSpPr>
          <p:nvPr>
            <p:ph type="title"/>
          </p:nvPr>
        </p:nvSpPr>
        <p:spPr>
          <a:xfrm>
            <a:off x="650815" y="528131"/>
            <a:ext cx="11252869" cy="1031875"/>
          </a:xfrm>
        </p:spPr>
        <p:txBody>
          <a:bodyPr>
            <a:normAutofit fontScale="90000"/>
          </a:bodyPr>
          <a:lstStyle/>
          <a:p>
            <a:r>
              <a:rPr lang="hr-HR" b="1" dirty="0">
                <a:solidFill>
                  <a:schemeClr val="bg1"/>
                </a:solidFill>
              </a:rPr>
              <a:t>Ključni dionici procesa provedbe RAS Sporazuma</a:t>
            </a:r>
            <a:br>
              <a:rPr lang="hr-HR" sz="3200" b="1" dirty="0">
                <a:solidFill>
                  <a:schemeClr val="bg1"/>
                </a:solidFill>
              </a:rPr>
            </a:br>
            <a:br>
              <a:rPr lang="hr-HR" sz="2900" b="1" dirty="0">
                <a:solidFill>
                  <a:schemeClr val="bg1"/>
                </a:solidFill>
                <a:ea typeface="VladaRHSans Bk" panose="02000000000000000000" pitchFamily="50" charset="-18"/>
                <a:cs typeface="+mj-cs"/>
              </a:rPr>
            </a:br>
            <a:endParaRPr lang="en-US" b="1" dirty="0">
              <a:solidFill>
                <a:schemeClr val="bg1"/>
              </a:solidFill>
            </a:endParaRPr>
          </a:p>
        </p:txBody>
      </p:sp>
    </p:spTree>
    <p:extLst>
      <p:ext uri="{BB962C8B-B14F-4D97-AF65-F5344CB8AC3E}">
        <p14:creationId xmlns:p14="http://schemas.microsoft.com/office/powerpoint/2010/main" val="212483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37563" y="1526795"/>
            <a:ext cx="10863743" cy="4563611"/>
          </a:xfrm>
        </p:spPr>
        <p:txBody>
          <a:bodyPr>
            <a:normAutofit fontScale="90000"/>
          </a:bodyPr>
          <a:lstStyle/>
          <a:p>
            <a:pPr marL="514350" lvl="0" indent="-514350">
              <a:spcBef>
                <a:spcPts val="0"/>
              </a:spcBef>
              <a:buFontTx/>
              <a:buAutoNum type="arabicPeriod" startAt="6"/>
            </a:pPr>
            <a:r>
              <a:rPr lang="hr-HR" sz="4400" b="1" dirty="0">
                <a:solidFill>
                  <a:schemeClr val="tx2"/>
                </a:solidFill>
                <a:latin typeface="Calibri"/>
                <a:ea typeface="VladaRHSans Bk" panose="02000000000000000000" pitchFamily="50" charset="-18"/>
                <a:cs typeface="+mn-cs"/>
              </a:rPr>
              <a:t>Mjere demografske revitalizacije i socijalne politike</a:t>
            </a:r>
            <a:br>
              <a:rPr lang="hr-HR" sz="4400" b="1" dirty="0">
                <a:solidFill>
                  <a:schemeClr val="tx2"/>
                </a:solidFill>
                <a:latin typeface="Calibri"/>
                <a:ea typeface="VladaRHSans Bk" panose="02000000000000000000" pitchFamily="50" charset="-18"/>
                <a:cs typeface="+mn-cs"/>
              </a:rPr>
            </a:br>
            <a:br>
              <a:rPr lang="hr-HR" sz="4400" b="1" dirty="0">
                <a:solidFill>
                  <a:schemeClr val="tx2"/>
                </a:solidFill>
                <a:latin typeface="Calibri"/>
                <a:ea typeface="VladaRHSans Bk" panose="02000000000000000000" pitchFamily="50" charset="-18"/>
                <a:cs typeface="+mn-cs"/>
              </a:rPr>
            </a:br>
            <a:r>
              <a:rPr lang="hr-HR" sz="4400" b="1" dirty="0">
                <a:solidFill>
                  <a:schemeClr val="tx2"/>
                </a:solidFill>
                <a:latin typeface="+mn-lt"/>
              </a:rPr>
              <a:t>Ministarstvo za demografiju, obitelj, mlade i socijalnu politiku</a:t>
            </a:r>
            <a:br>
              <a:rPr lang="hr-HR" b="1" dirty="0">
                <a:solidFill>
                  <a:schemeClr val="accent1">
                    <a:lumMod val="50000"/>
                  </a:schemeClr>
                </a:solidFill>
                <a:latin typeface="+mn-lt"/>
              </a:rPr>
            </a:br>
            <a:br>
              <a:rPr lang="hr-HR" b="1" dirty="0">
                <a:solidFill>
                  <a:schemeClr val="accent1">
                    <a:lumMod val="50000"/>
                  </a:schemeClr>
                </a:solidFill>
                <a:latin typeface="+mn-lt"/>
              </a:rPr>
            </a:br>
            <a:endParaRPr lang="hr-HR" sz="4800" b="1" dirty="0">
              <a:solidFill>
                <a:schemeClr val="accent1">
                  <a:lumMod val="50000"/>
                </a:schemeClr>
              </a:solidFill>
              <a:latin typeface="+mn-lt"/>
            </a:endParaRPr>
          </a:p>
        </p:txBody>
      </p:sp>
      <p:sp>
        <p:nvSpPr>
          <p:cNvPr id="3" name="Podnaslov 2"/>
          <p:cNvSpPr>
            <a:spLocks noGrp="1"/>
          </p:cNvSpPr>
          <p:nvPr>
            <p:ph type="subTitle" idx="1"/>
          </p:nvPr>
        </p:nvSpPr>
        <p:spPr>
          <a:xfrm>
            <a:off x="1524000" y="4508695"/>
            <a:ext cx="9144000" cy="1417320"/>
          </a:xfrm>
        </p:spPr>
        <p:txBody>
          <a:bodyPr/>
          <a:lstStyle/>
          <a:p>
            <a:r>
              <a:rPr lang="hr-HR" dirty="0"/>
              <a:t>                                                    </a:t>
            </a:r>
          </a:p>
        </p:txBody>
      </p:sp>
    </p:spTree>
    <p:extLst>
      <p:ext uri="{BB962C8B-B14F-4D97-AF65-F5344CB8AC3E}">
        <p14:creationId xmlns:p14="http://schemas.microsoft.com/office/powerpoint/2010/main" val="3123658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3"/>
          <a:stretch>
            <a:fillRect/>
          </a:stretch>
        </p:blipFill>
        <p:spPr>
          <a:xfrm>
            <a:off x="4073779" y="1227838"/>
            <a:ext cx="5964320" cy="5630162"/>
          </a:xfrm>
          <a:prstGeom prst="rect">
            <a:avLst/>
          </a:prstGeom>
        </p:spPr>
      </p:pic>
      <p:sp>
        <p:nvSpPr>
          <p:cNvPr id="4" name="Pravokutnik 3"/>
          <p:cNvSpPr/>
          <p:nvPr/>
        </p:nvSpPr>
        <p:spPr>
          <a:xfrm>
            <a:off x="1405870" y="1921568"/>
            <a:ext cx="6027318" cy="2554545"/>
          </a:xfrm>
          <a:prstGeom prst="rect">
            <a:avLst/>
          </a:prstGeom>
          <a:solidFill>
            <a:schemeClr val="bg1">
              <a:alpha val="70000"/>
            </a:schemeClr>
          </a:solidFill>
        </p:spPr>
        <p:txBody>
          <a:bodyPr wrap="square">
            <a:spAutoFit/>
          </a:bodyPr>
          <a:lstStyle/>
          <a:p>
            <a:pPr lvl="1"/>
            <a:endParaRPr lang="hr-HR" sz="2400" b="1" dirty="0">
              <a:ea typeface="Calibri" panose="020F0502020204030204" pitchFamily="34" charset="0"/>
              <a:cs typeface="Times New Roman" panose="02020603050405020304" pitchFamily="18" charset="0"/>
            </a:endParaRPr>
          </a:p>
          <a:p>
            <a:pPr lvl="1"/>
            <a:r>
              <a:rPr lang="hr-HR" sz="2400" b="1" dirty="0">
                <a:solidFill>
                  <a:schemeClr val="tx2"/>
                </a:solidFill>
                <a:ea typeface="Calibri" panose="020F0502020204030204" pitchFamily="34" charset="0"/>
                <a:cs typeface="Times New Roman" panose="02020603050405020304" pitchFamily="18" charset="0"/>
              </a:rPr>
              <a:t>Osječko - baranjska županija</a:t>
            </a:r>
            <a:endParaRPr lang="hr-HR" sz="2400" dirty="0">
              <a:solidFill>
                <a:schemeClr val="tx2"/>
              </a:solidFill>
              <a:ea typeface="Calibri" panose="020F0502020204030204" pitchFamily="34" charset="0"/>
              <a:cs typeface="Times New Roman" panose="02020603050405020304" pitchFamily="18" charset="0"/>
            </a:endParaRPr>
          </a:p>
          <a:p>
            <a:pPr lvl="1"/>
            <a:r>
              <a:rPr lang="hr-HR" sz="2400" b="1" dirty="0">
                <a:solidFill>
                  <a:schemeClr val="tx2"/>
                </a:solidFill>
                <a:ea typeface="Calibri" panose="020F0502020204030204" pitchFamily="34" charset="0"/>
                <a:cs typeface="Times New Roman" panose="02020603050405020304" pitchFamily="18" charset="0"/>
              </a:rPr>
              <a:t>Vukovarsko - srijemska županija</a:t>
            </a:r>
            <a:r>
              <a:rPr lang="hr-HR" sz="2400" dirty="0">
                <a:solidFill>
                  <a:schemeClr val="tx2"/>
                </a:solidFill>
                <a:ea typeface="Calibri" panose="020F0502020204030204" pitchFamily="34" charset="0"/>
                <a:cs typeface="Times New Roman" panose="02020603050405020304" pitchFamily="18" charset="0"/>
              </a:rPr>
              <a:t> </a:t>
            </a:r>
          </a:p>
          <a:p>
            <a:pPr lvl="1"/>
            <a:r>
              <a:rPr lang="hr-HR" sz="2400" b="1" dirty="0">
                <a:solidFill>
                  <a:schemeClr val="tx2"/>
                </a:solidFill>
                <a:ea typeface="Calibri" panose="020F0502020204030204" pitchFamily="34" charset="0"/>
                <a:cs typeface="Times New Roman" panose="02020603050405020304" pitchFamily="18" charset="0"/>
              </a:rPr>
              <a:t>Virovitičko - podravska županija</a:t>
            </a:r>
          </a:p>
          <a:p>
            <a:pPr lvl="1"/>
            <a:r>
              <a:rPr lang="hr-HR" sz="2400" b="1" dirty="0">
                <a:solidFill>
                  <a:schemeClr val="tx2"/>
                </a:solidFill>
                <a:ea typeface="Calibri" panose="020F0502020204030204" pitchFamily="34" charset="0"/>
                <a:cs typeface="Times New Roman" panose="02020603050405020304" pitchFamily="18" charset="0"/>
              </a:rPr>
              <a:t>Požeško - slavonska županija</a:t>
            </a:r>
            <a:endParaRPr lang="hr-HR" sz="2400" dirty="0">
              <a:solidFill>
                <a:schemeClr val="tx2"/>
              </a:solidFill>
              <a:ea typeface="Calibri" panose="020F0502020204030204" pitchFamily="34" charset="0"/>
              <a:cs typeface="Times New Roman" panose="02020603050405020304" pitchFamily="18" charset="0"/>
            </a:endParaRPr>
          </a:p>
          <a:p>
            <a:pPr lvl="1"/>
            <a:r>
              <a:rPr lang="hr-HR" sz="2400" b="1" dirty="0">
                <a:solidFill>
                  <a:schemeClr val="tx2"/>
                </a:solidFill>
                <a:ea typeface="Calibri" panose="020F0502020204030204" pitchFamily="34" charset="0"/>
                <a:cs typeface="Times New Roman" panose="02020603050405020304" pitchFamily="18" charset="0"/>
              </a:rPr>
              <a:t>Brodsko - posavska županija</a:t>
            </a:r>
            <a:endParaRPr lang="hr-HR" sz="2400" dirty="0">
              <a:solidFill>
                <a:schemeClr val="tx2"/>
              </a:solidFill>
              <a:ea typeface="Calibri" panose="020F0502020204030204" pitchFamily="34" charset="0"/>
              <a:cs typeface="Times New Roman" panose="02020603050405020304" pitchFamily="18" charset="0"/>
            </a:endParaRPr>
          </a:p>
          <a:p>
            <a:pPr lvl="1"/>
            <a:r>
              <a:rPr lang="hr-HR" sz="2000" baseline="30000" dirty="0">
                <a:ea typeface="Calibri" panose="020F0502020204030204" pitchFamily="34" charset="0"/>
                <a:cs typeface="Times New Roman" panose="02020603050405020304" pitchFamily="18" charset="0"/>
              </a:rPr>
              <a:t> </a:t>
            </a:r>
            <a:r>
              <a:rPr lang="hr-HR" sz="1600" dirty="0">
                <a:latin typeface="Calibri" panose="020F0502020204030204" pitchFamily="34" charset="0"/>
                <a:ea typeface="Calibri" panose="020F0502020204030204" pitchFamily="34" charset="0"/>
                <a:cs typeface="Times New Roman" panose="02020603050405020304" pitchFamily="18" charset="0"/>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Pravokutnik 5"/>
          <p:cNvSpPr/>
          <p:nvPr/>
        </p:nvSpPr>
        <p:spPr>
          <a:xfrm>
            <a:off x="832435" y="4414558"/>
            <a:ext cx="10520515" cy="2113399"/>
          </a:xfrm>
          <a:prstGeom prst="rect">
            <a:avLst/>
          </a:prstGeom>
          <a:solidFill>
            <a:schemeClr val="bg1">
              <a:alpha val="70000"/>
            </a:schemeClr>
          </a:solidFill>
        </p:spPr>
        <p:txBody>
          <a:bodyPr wrap="square">
            <a:spAutoFit/>
          </a:bodyPr>
          <a:lstStyle/>
          <a:p>
            <a:pPr lvl="2"/>
            <a:r>
              <a:rPr lang="hr-HR" sz="2400" dirty="0">
                <a:ea typeface="Calibri" panose="020F0502020204030204" pitchFamily="34" charset="0"/>
                <a:cs typeface="Times New Roman" panose="02020603050405020304" pitchFamily="18" charset="0"/>
              </a:rPr>
              <a:t>  </a:t>
            </a:r>
            <a:r>
              <a:rPr lang="hr-HR" sz="2400" dirty="0">
                <a:solidFill>
                  <a:schemeClr val="tx2"/>
                </a:solidFill>
                <a:ea typeface="Calibri" panose="020F0502020204030204" pitchFamily="34" charset="0"/>
                <a:cs typeface="Times New Roman" panose="02020603050405020304" pitchFamily="18" charset="0"/>
              </a:rPr>
              <a:t>Ukupan broj stanovnika:  </a:t>
            </a:r>
            <a:r>
              <a:rPr lang="hr-HR" sz="2400" dirty="0">
                <a:solidFill>
                  <a:schemeClr val="tx2"/>
                </a:solidFill>
              </a:rPr>
              <a:t>768.552</a:t>
            </a:r>
            <a:r>
              <a:rPr lang="hr-HR" sz="2000" dirty="0">
                <a:solidFill>
                  <a:schemeClr val="tx2"/>
                </a:solidFill>
              </a:rPr>
              <a:t>*</a:t>
            </a:r>
            <a:r>
              <a:rPr lang="hr-HR" sz="2400" dirty="0">
                <a:solidFill>
                  <a:schemeClr val="tx2"/>
                </a:solidFill>
              </a:rPr>
              <a:t> </a:t>
            </a:r>
          </a:p>
          <a:p>
            <a:pPr lvl="2"/>
            <a:r>
              <a:rPr lang="hr-HR" sz="2400" dirty="0">
                <a:solidFill>
                  <a:schemeClr val="tx2"/>
                </a:solidFill>
                <a:ea typeface="Calibri" panose="020F0502020204030204" pitchFamily="34" charset="0"/>
                <a:cs typeface="Times New Roman" panose="02020603050405020304" pitchFamily="18" charset="0"/>
              </a:rPr>
              <a:t>  Površina: </a:t>
            </a:r>
            <a:r>
              <a:rPr lang="hr-HR" sz="2400" dirty="0">
                <a:solidFill>
                  <a:schemeClr val="tx2"/>
                </a:solidFill>
              </a:rPr>
              <a:t>12.483 km</a:t>
            </a:r>
            <a:r>
              <a:rPr lang="hr-HR" sz="2400" baseline="30000" dirty="0">
                <a:solidFill>
                  <a:schemeClr val="tx2"/>
                </a:solidFill>
              </a:rPr>
              <a:t>2</a:t>
            </a:r>
          </a:p>
          <a:p>
            <a:pPr lvl="2"/>
            <a:endParaRPr lang="hr-HR" sz="2000" baseline="30000" dirty="0">
              <a:ea typeface="Calibri" panose="020F0502020204030204" pitchFamily="34" charset="0"/>
              <a:cs typeface="Times New Roman" panose="02020603050405020304" pitchFamily="18" charset="0"/>
            </a:endParaRPr>
          </a:p>
          <a:p>
            <a:pPr lvl="2"/>
            <a:endParaRPr lang="hr-HR" sz="2000" dirty="0">
              <a:ea typeface="Calibri" panose="020F0502020204030204" pitchFamily="34" charset="0"/>
              <a:cs typeface="Times New Roman" panose="02020603050405020304" pitchFamily="18" charset="0"/>
            </a:endParaRPr>
          </a:p>
          <a:p>
            <a:pPr lvl="2"/>
            <a:endParaRPr lang="hr-HR" sz="2000" dirty="0">
              <a:ea typeface="Calibri" panose="020F0502020204030204" pitchFamily="34" charset="0"/>
              <a:cs typeface="Times New Roman" panose="02020603050405020304" pitchFamily="18" charset="0"/>
            </a:endParaRPr>
          </a:p>
          <a:p>
            <a:pPr lvl="2"/>
            <a:endParaRPr lang="hr-HR" sz="2000" dirty="0">
              <a:ea typeface="Calibri" panose="020F0502020204030204" pitchFamily="34" charset="0"/>
              <a:cs typeface="Times New Roman" panose="02020603050405020304" pitchFamily="18" charset="0"/>
            </a:endParaRPr>
          </a:p>
          <a:p>
            <a:pPr fontAlgn="b"/>
            <a:r>
              <a:rPr lang="pl-PL" sz="1000" i="1" dirty="0">
                <a:solidFill>
                  <a:srgbClr val="000000"/>
                </a:solidFill>
                <a:latin typeface="Calibri" panose="020F0502020204030204" pitchFamily="34" charset="0"/>
              </a:rPr>
              <a:t>*Izvor: DZS, procjena stanovnika RH 2015.</a:t>
            </a:r>
          </a:p>
        </p:txBody>
      </p:sp>
      <p:sp>
        <p:nvSpPr>
          <p:cNvPr id="10" name="Pravokutnik 9"/>
          <p:cNvSpPr/>
          <p:nvPr/>
        </p:nvSpPr>
        <p:spPr>
          <a:xfrm>
            <a:off x="3858009" y="1174594"/>
            <a:ext cx="5034115" cy="800219"/>
          </a:xfrm>
          <a:prstGeom prst="rect">
            <a:avLst/>
          </a:prstGeom>
          <a:solidFill>
            <a:schemeClr val="bg1">
              <a:alpha val="70000"/>
            </a:schemeClr>
          </a:solidFill>
        </p:spPr>
        <p:txBody>
          <a:bodyPr wrap="square">
            <a:spAutoFit/>
          </a:bodyPr>
          <a:lstStyle/>
          <a:p>
            <a:endParaRPr lang="hr-HR" sz="3000" dirty="0">
              <a:ea typeface="Calibri" panose="020F0502020204030204" pitchFamily="34" charset="0"/>
              <a:cs typeface="Times New Roman" panose="02020603050405020304" pitchFamily="18" charset="0"/>
            </a:endParaRPr>
          </a:p>
          <a:p>
            <a:pPr lvl="1"/>
            <a:r>
              <a:rPr lang="hr-HR" sz="2000" baseline="30000" dirty="0">
                <a:ea typeface="Calibri" panose="020F0502020204030204" pitchFamily="34" charset="0"/>
                <a:cs typeface="Times New Roman" panose="02020603050405020304" pitchFamily="18" charset="0"/>
              </a:rPr>
              <a:t> </a:t>
            </a:r>
            <a:r>
              <a:rPr lang="hr-HR" sz="1600" dirty="0">
                <a:latin typeface="Calibri" panose="020F0502020204030204" pitchFamily="34" charset="0"/>
                <a:ea typeface="Calibri" panose="020F0502020204030204" pitchFamily="34" charset="0"/>
                <a:cs typeface="Times New Roman" panose="02020603050405020304" pitchFamily="18" charset="0"/>
              </a:rPr>
              <a:t> </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Strelica gore 10"/>
          <p:cNvSpPr/>
          <p:nvPr/>
        </p:nvSpPr>
        <p:spPr>
          <a:xfrm>
            <a:off x="6533608" y="3596361"/>
            <a:ext cx="4011562" cy="1843036"/>
          </a:xfrm>
          <a:prstGeom prst="upArrow">
            <a:avLst>
              <a:gd name="adj1" fmla="val 57353"/>
              <a:gd name="adj2" fmla="val 95352"/>
            </a:avLst>
          </a:prstGeom>
          <a:solidFill>
            <a:srgbClr val="00B05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t>Regija Slavonija, Baranja i Srijem</a:t>
            </a:r>
          </a:p>
        </p:txBody>
      </p:sp>
      <p:sp>
        <p:nvSpPr>
          <p:cNvPr id="2" name="Rectangle 1">
            <a:extLst>
              <a:ext uri="{FF2B5EF4-FFF2-40B4-BE49-F238E27FC236}">
                <a16:creationId xmlns:a16="http://schemas.microsoft.com/office/drawing/2014/main" id="{135847C7-A1C5-44DF-9267-DF7E6633A406}"/>
              </a:ext>
            </a:extLst>
          </p:cNvPr>
          <p:cNvSpPr/>
          <p:nvPr/>
        </p:nvSpPr>
        <p:spPr>
          <a:xfrm>
            <a:off x="3651510" y="279797"/>
            <a:ext cx="3321679" cy="707886"/>
          </a:xfrm>
          <a:prstGeom prst="rect">
            <a:avLst/>
          </a:prstGeom>
        </p:spPr>
        <p:txBody>
          <a:bodyPr wrap="none">
            <a:spAutoFit/>
          </a:bodyPr>
          <a:lstStyle/>
          <a:p>
            <a:r>
              <a:rPr lang="hr-HR" sz="4000" b="1" dirty="0">
                <a:solidFill>
                  <a:schemeClr val="bg1"/>
                </a:solidFill>
                <a:ea typeface="+mj-ea"/>
                <a:cs typeface="+mj-cs"/>
              </a:rPr>
              <a:t>DEMOGRAFIJA</a:t>
            </a:r>
            <a:endParaRPr lang="hr-HR" sz="4000" dirty="0">
              <a:solidFill>
                <a:schemeClr val="bg1"/>
              </a:solidFill>
            </a:endParaRPr>
          </a:p>
        </p:txBody>
      </p:sp>
    </p:spTree>
    <p:extLst>
      <p:ext uri="{BB962C8B-B14F-4D97-AF65-F5344CB8AC3E}">
        <p14:creationId xmlns:p14="http://schemas.microsoft.com/office/powerpoint/2010/main" val="1866749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ica 3"/>
          <p:cNvGraphicFramePr>
            <a:graphicFrameLocks noGrp="1"/>
          </p:cNvGraphicFramePr>
          <p:nvPr>
            <p:extLst>
              <p:ext uri="{D42A27DB-BD31-4B8C-83A1-F6EECF244321}">
                <p14:modId xmlns:p14="http://schemas.microsoft.com/office/powerpoint/2010/main" val="13245041"/>
              </p:ext>
            </p:extLst>
          </p:nvPr>
        </p:nvGraphicFramePr>
        <p:xfrm>
          <a:off x="394284" y="419450"/>
          <a:ext cx="11392245" cy="6090407"/>
        </p:xfrm>
        <a:graphic>
          <a:graphicData uri="http://schemas.openxmlformats.org/drawingml/2006/table">
            <a:tbl>
              <a:tblPr/>
              <a:tblGrid>
                <a:gridCol w="3240898">
                  <a:extLst>
                    <a:ext uri="{9D8B030D-6E8A-4147-A177-3AD203B41FA5}">
                      <a16:colId xmlns:a16="http://schemas.microsoft.com/office/drawing/2014/main" val="20000"/>
                    </a:ext>
                  </a:extLst>
                </a:gridCol>
                <a:gridCol w="1568175">
                  <a:extLst>
                    <a:ext uri="{9D8B030D-6E8A-4147-A177-3AD203B41FA5}">
                      <a16:colId xmlns:a16="http://schemas.microsoft.com/office/drawing/2014/main" val="20001"/>
                    </a:ext>
                  </a:extLst>
                </a:gridCol>
                <a:gridCol w="133056">
                  <a:extLst>
                    <a:ext uri="{9D8B030D-6E8A-4147-A177-3AD203B41FA5}">
                      <a16:colId xmlns:a16="http://schemas.microsoft.com/office/drawing/2014/main" val="20002"/>
                    </a:ext>
                  </a:extLst>
                </a:gridCol>
                <a:gridCol w="1045451">
                  <a:extLst>
                    <a:ext uri="{9D8B030D-6E8A-4147-A177-3AD203B41FA5}">
                      <a16:colId xmlns:a16="http://schemas.microsoft.com/office/drawing/2014/main" val="20003"/>
                    </a:ext>
                  </a:extLst>
                </a:gridCol>
                <a:gridCol w="1045451">
                  <a:extLst>
                    <a:ext uri="{9D8B030D-6E8A-4147-A177-3AD203B41FA5}">
                      <a16:colId xmlns:a16="http://schemas.microsoft.com/office/drawing/2014/main" val="20004"/>
                    </a:ext>
                  </a:extLst>
                </a:gridCol>
                <a:gridCol w="1045451">
                  <a:extLst>
                    <a:ext uri="{9D8B030D-6E8A-4147-A177-3AD203B41FA5}">
                      <a16:colId xmlns:a16="http://schemas.microsoft.com/office/drawing/2014/main" val="20005"/>
                    </a:ext>
                  </a:extLst>
                </a:gridCol>
                <a:gridCol w="177410">
                  <a:extLst>
                    <a:ext uri="{9D8B030D-6E8A-4147-A177-3AD203B41FA5}">
                      <a16:colId xmlns:a16="http://schemas.microsoft.com/office/drawing/2014/main" val="20006"/>
                    </a:ext>
                  </a:extLst>
                </a:gridCol>
                <a:gridCol w="1045451">
                  <a:extLst>
                    <a:ext uri="{9D8B030D-6E8A-4147-A177-3AD203B41FA5}">
                      <a16:colId xmlns:a16="http://schemas.microsoft.com/office/drawing/2014/main" val="20007"/>
                    </a:ext>
                  </a:extLst>
                </a:gridCol>
                <a:gridCol w="1045451">
                  <a:extLst>
                    <a:ext uri="{9D8B030D-6E8A-4147-A177-3AD203B41FA5}">
                      <a16:colId xmlns:a16="http://schemas.microsoft.com/office/drawing/2014/main" val="20008"/>
                    </a:ext>
                  </a:extLst>
                </a:gridCol>
                <a:gridCol w="1045451">
                  <a:extLst>
                    <a:ext uri="{9D8B030D-6E8A-4147-A177-3AD203B41FA5}">
                      <a16:colId xmlns:a16="http://schemas.microsoft.com/office/drawing/2014/main" val="20009"/>
                    </a:ext>
                  </a:extLst>
                </a:gridCol>
              </a:tblGrid>
              <a:tr h="1441540">
                <a:tc gridSpan="6">
                  <a:txBody>
                    <a:bodyPr/>
                    <a:lstStyle/>
                    <a:p>
                      <a:pPr algn="ctr" fontAlgn="ctr"/>
                      <a:r>
                        <a:rPr lang="hr-HR" sz="1600" b="1" i="0" u="none" strike="noStrike" dirty="0">
                          <a:solidFill>
                            <a:srgbClr val="000000"/>
                          </a:solidFill>
                          <a:effectLst/>
                          <a:latin typeface="Calibri" panose="020F0502020204030204" pitchFamily="34" charset="0"/>
                        </a:rPr>
                        <a:t>PROCJENA UKUPNOG STANOVNIŠTVA U ŽUPANIJAMA - SLAVONIJA, BARANJA I SRIJEM </a:t>
                      </a:r>
                    </a:p>
                  </a:txBody>
                  <a:tcPr marL="8734" marR="8734" marT="8734"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a:txBody>
                    <a:bodyPr/>
                    <a:lstStyle/>
                    <a:p>
                      <a:pPr algn="l" fontAlgn="b"/>
                      <a:endParaRPr lang="hr-HR" sz="1000" b="0" i="0" u="none" strike="noStrike">
                        <a:solidFill>
                          <a:srgbClr val="000000"/>
                        </a:solidFill>
                        <a:effectLst/>
                        <a:latin typeface="Calibri" panose="020F0502020204030204" pitchFamily="34" charset="0"/>
                      </a:endParaRPr>
                    </a:p>
                  </a:txBody>
                  <a:tcPr marL="8734" marR="8734" marT="8734" marB="0" anchor="b">
                    <a:lnL>
                      <a:noFill/>
                    </a:lnL>
                    <a:lnR>
                      <a:noFill/>
                    </a:lnR>
                    <a:lnT>
                      <a:noFill/>
                    </a:lnT>
                    <a:lnB>
                      <a:noFill/>
                    </a:lnB>
                  </a:tcPr>
                </a:tc>
                <a:tc gridSpan="3">
                  <a:txBody>
                    <a:bodyPr/>
                    <a:lstStyle/>
                    <a:p>
                      <a:pPr algn="ctr" fontAlgn="ctr"/>
                      <a:r>
                        <a:rPr lang="hr-HR" sz="1600" b="1" i="0" u="none" strike="noStrike" dirty="0">
                          <a:solidFill>
                            <a:srgbClr val="000000"/>
                          </a:solidFill>
                          <a:effectLst/>
                          <a:latin typeface="Calibri" panose="020F0502020204030204" pitchFamily="34" charset="0"/>
                        </a:rPr>
                        <a:t>STRUKTURA STANOVNIŠTVA PO STAROSTI</a:t>
                      </a:r>
                    </a:p>
                  </a:txBody>
                  <a:tcPr marL="8734" marR="8734" marT="8734" marB="0" anchor="ctr">
                    <a:lnL>
                      <a:noFill/>
                    </a:lnL>
                    <a:lnR>
                      <a:noFill/>
                    </a:lnR>
                    <a:lnT>
                      <a:noFill/>
                    </a:lnT>
                    <a:lnB w="6350" cap="flat" cmpd="sng" algn="ctr">
                      <a:solidFill>
                        <a:srgbClr val="000000"/>
                      </a:solidFill>
                      <a:prstDash val="solid"/>
                      <a:round/>
                      <a:headEnd type="none" w="med" len="med"/>
                      <a:tailEnd type="none" w="med" len="med"/>
                    </a:lnB>
                    <a:solidFill>
                      <a:schemeClr val="accent3">
                        <a:lumMod val="60000"/>
                        <a:lumOff val="40000"/>
                      </a:schemeClr>
                    </a:solidFill>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10000"/>
                  </a:ext>
                </a:extLst>
              </a:tr>
              <a:tr h="947766">
                <a:tc>
                  <a:txBody>
                    <a:bodyPr/>
                    <a:lstStyle/>
                    <a:p>
                      <a:pPr algn="ctr" fontAlgn="b"/>
                      <a:r>
                        <a:rPr lang="hr-HR" sz="1600" b="1" i="0" u="none" strike="noStrike" dirty="0">
                          <a:solidFill>
                            <a:srgbClr val="000000"/>
                          </a:solidFill>
                          <a:effectLst/>
                          <a:latin typeface="Calibri" panose="020F0502020204030204" pitchFamily="34" charset="0"/>
                        </a:rPr>
                        <a:t>ŽUPANIJA</a:t>
                      </a:r>
                    </a:p>
                  </a:txBody>
                  <a:tcPr marL="8734" marR="8734" marT="8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600" b="1" i="0" u="none" strike="noStrike" dirty="0">
                          <a:solidFill>
                            <a:srgbClr val="000000"/>
                          </a:solidFill>
                          <a:effectLst/>
                          <a:latin typeface="Calibri" panose="020F0502020204030204" pitchFamily="34" charset="0"/>
                        </a:rPr>
                        <a:t>BROJ STANOVNIKA</a:t>
                      </a:r>
                    </a:p>
                  </a:txBody>
                  <a:tcPr marL="8734" marR="8734" marT="87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700" b="1" i="0" u="none" strike="noStrike" dirty="0">
                          <a:solidFill>
                            <a:srgbClr val="000000"/>
                          </a:solidFill>
                          <a:effectLst/>
                          <a:latin typeface="Calibri" panose="020F0502020204030204" pitchFamily="34" charset="0"/>
                        </a:rPr>
                        <a:t> </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700" b="1" i="0" u="none" strike="noStrike" dirty="0">
                          <a:solidFill>
                            <a:srgbClr val="000000"/>
                          </a:solidFill>
                          <a:effectLst/>
                          <a:latin typeface="Calibri" panose="020F0502020204030204" pitchFamily="34" charset="0"/>
                        </a:rPr>
                        <a:t>0-14 god.</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700" b="1" i="0" u="none" strike="noStrike" dirty="0">
                          <a:solidFill>
                            <a:srgbClr val="000000"/>
                          </a:solidFill>
                          <a:effectLst/>
                          <a:latin typeface="Calibri" panose="020F0502020204030204" pitchFamily="34" charset="0"/>
                        </a:rPr>
                        <a:t>15-64 god.</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700" b="1" i="0" u="none" strike="noStrike" dirty="0">
                          <a:solidFill>
                            <a:srgbClr val="000000"/>
                          </a:solidFill>
                          <a:effectLst/>
                          <a:latin typeface="Calibri" panose="020F0502020204030204" pitchFamily="34" charset="0"/>
                        </a:rPr>
                        <a:t>više od 65</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1700" b="0" i="0" u="none" strike="noStrike" dirty="0">
                        <a:solidFill>
                          <a:srgbClr val="000000"/>
                        </a:solidFill>
                        <a:effectLst/>
                        <a:latin typeface="Calibri" panose="020F0502020204030204" pitchFamily="34" charset="0"/>
                      </a:endParaRP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700" b="1" i="0" u="none" strike="noStrike" dirty="0">
                          <a:solidFill>
                            <a:srgbClr val="000000"/>
                          </a:solidFill>
                          <a:effectLst/>
                          <a:latin typeface="Calibri" panose="020F0502020204030204" pitchFamily="34" charset="0"/>
                        </a:rPr>
                        <a:t>0-14 god.</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700" b="1" i="0" u="none" strike="noStrike" dirty="0">
                          <a:solidFill>
                            <a:srgbClr val="000000"/>
                          </a:solidFill>
                          <a:effectLst/>
                          <a:latin typeface="Calibri" panose="020F0502020204030204" pitchFamily="34" charset="0"/>
                        </a:rPr>
                        <a:t>15-64 god.</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700" b="1" i="0" u="none" strike="noStrike" dirty="0">
                          <a:solidFill>
                            <a:srgbClr val="000000"/>
                          </a:solidFill>
                          <a:effectLst/>
                          <a:latin typeface="Calibri" panose="020F0502020204030204" pitchFamily="34" charset="0"/>
                        </a:rPr>
                        <a:t>više od 65</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0413">
                <a:tc>
                  <a:txBody>
                    <a:bodyPr/>
                    <a:lstStyle/>
                    <a:p>
                      <a:pPr algn="l" fontAlgn="b"/>
                      <a:r>
                        <a:rPr lang="hr-HR" sz="1800" b="0" i="0" u="none" strike="noStrike" dirty="0">
                          <a:solidFill>
                            <a:srgbClr val="000000"/>
                          </a:solidFill>
                          <a:effectLst/>
                          <a:latin typeface="Calibri" panose="020F0502020204030204" pitchFamily="34" charset="0"/>
                        </a:rPr>
                        <a:t>Osječko - baranjska</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294.233</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 </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dirty="0">
                          <a:solidFill>
                            <a:srgbClr val="000000"/>
                          </a:solidFill>
                          <a:effectLst/>
                          <a:latin typeface="Calibri" panose="020F0502020204030204" pitchFamily="34" charset="0"/>
                        </a:rPr>
                        <a:t>42.772</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199.052</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52.409</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1800" b="0" i="0" u="none" strike="noStrike">
                        <a:solidFill>
                          <a:srgbClr val="000000"/>
                        </a:solidFill>
                        <a:effectLst/>
                        <a:latin typeface="Calibri" panose="020F0502020204030204" pitchFamily="34" charset="0"/>
                      </a:endParaRP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a:solidFill>
                            <a:srgbClr val="000000"/>
                          </a:solidFill>
                          <a:effectLst/>
                          <a:latin typeface="Calibri" panose="020F0502020204030204" pitchFamily="34" charset="0"/>
                        </a:rPr>
                        <a:t>15%</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68%</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18%</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0413">
                <a:tc>
                  <a:txBody>
                    <a:bodyPr/>
                    <a:lstStyle/>
                    <a:p>
                      <a:pPr algn="l" fontAlgn="b"/>
                      <a:r>
                        <a:rPr lang="hr-HR" sz="1800" b="0" i="0" u="none" strike="noStrike" dirty="0">
                          <a:solidFill>
                            <a:srgbClr val="000000"/>
                          </a:solidFill>
                          <a:effectLst/>
                          <a:latin typeface="Calibri" panose="020F0502020204030204" pitchFamily="34" charset="0"/>
                        </a:rPr>
                        <a:t>Vukovarsko - srijemska</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169.224</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 </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dirty="0">
                          <a:solidFill>
                            <a:srgbClr val="000000"/>
                          </a:solidFill>
                          <a:effectLst/>
                          <a:latin typeface="Calibri" panose="020F0502020204030204" pitchFamily="34" charset="0"/>
                        </a:rPr>
                        <a:t>26.687</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111.398</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31.139</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1800" b="0" i="0" u="none" strike="noStrike">
                        <a:solidFill>
                          <a:srgbClr val="000000"/>
                        </a:solidFill>
                        <a:effectLst/>
                        <a:latin typeface="Calibri" panose="020F0502020204030204" pitchFamily="34" charset="0"/>
                      </a:endParaRP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a:solidFill>
                            <a:srgbClr val="000000"/>
                          </a:solidFill>
                          <a:effectLst/>
                          <a:latin typeface="Calibri" panose="020F0502020204030204" pitchFamily="34" charset="0"/>
                        </a:rPr>
                        <a:t>16%</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66%</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18%</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0413">
                <a:tc>
                  <a:txBody>
                    <a:bodyPr/>
                    <a:lstStyle/>
                    <a:p>
                      <a:pPr algn="l" fontAlgn="b"/>
                      <a:r>
                        <a:rPr lang="hr-HR" sz="1800" b="0" i="0" u="none" strike="noStrike" dirty="0">
                          <a:solidFill>
                            <a:srgbClr val="000000"/>
                          </a:solidFill>
                          <a:effectLst/>
                          <a:latin typeface="Calibri" panose="020F0502020204030204" pitchFamily="34" charset="0"/>
                        </a:rPr>
                        <a:t>Virovitičko - podravska</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80.610</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 </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dirty="0">
                          <a:solidFill>
                            <a:srgbClr val="000000"/>
                          </a:solidFill>
                          <a:effectLst/>
                          <a:latin typeface="Calibri" panose="020F0502020204030204" pitchFamily="34" charset="0"/>
                        </a:rPr>
                        <a:t>12.008</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54.179</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14.423</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1800" b="0" i="0" u="none" strike="noStrike">
                        <a:solidFill>
                          <a:srgbClr val="000000"/>
                        </a:solidFill>
                        <a:effectLst/>
                        <a:latin typeface="Calibri" panose="020F0502020204030204" pitchFamily="34" charset="0"/>
                      </a:endParaRP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a:solidFill>
                            <a:srgbClr val="000000"/>
                          </a:solidFill>
                          <a:effectLst/>
                          <a:latin typeface="Calibri" panose="020F0502020204030204" pitchFamily="34" charset="0"/>
                        </a:rPr>
                        <a:t>15%</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67%</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18%</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0413">
                <a:tc>
                  <a:txBody>
                    <a:bodyPr/>
                    <a:lstStyle/>
                    <a:p>
                      <a:pPr algn="l" fontAlgn="b"/>
                      <a:r>
                        <a:rPr lang="hr-HR" sz="1800" b="0" i="0" u="none" strike="noStrike" dirty="0">
                          <a:solidFill>
                            <a:srgbClr val="000000"/>
                          </a:solidFill>
                          <a:effectLst/>
                          <a:latin typeface="Calibri" panose="020F0502020204030204" pitchFamily="34" charset="0"/>
                        </a:rPr>
                        <a:t>Požeško - slavonska</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73.473</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 </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dirty="0">
                          <a:solidFill>
                            <a:srgbClr val="000000"/>
                          </a:solidFill>
                          <a:effectLst/>
                          <a:latin typeface="Calibri" panose="020F0502020204030204" pitchFamily="34" charset="0"/>
                        </a:rPr>
                        <a:t>11.205</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48.524</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13.744</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1800" b="0" i="0" u="none" strike="noStrike">
                        <a:solidFill>
                          <a:srgbClr val="000000"/>
                        </a:solidFill>
                        <a:effectLst/>
                        <a:latin typeface="Calibri" panose="020F0502020204030204" pitchFamily="34" charset="0"/>
                      </a:endParaRP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a:solidFill>
                            <a:srgbClr val="000000"/>
                          </a:solidFill>
                          <a:effectLst/>
                          <a:latin typeface="Calibri" panose="020F0502020204030204" pitchFamily="34" charset="0"/>
                        </a:rPr>
                        <a:t>15%</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66%</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a:solidFill>
                            <a:srgbClr val="000000"/>
                          </a:solidFill>
                          <a:effectLst/>
                          <a:latin typeface="Calibri" panose="020F0502020204030204" pitchFamily="34" charset="0"/>
                        </a:rPr>
                        <a:t>19%</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0413">
                <a:tc>
                  <a:txBody>
                    <a:bodyPr/>
                    <a:lstStyle/>
                    <a:p>
                      <a:pPr algn="l" fontAlgn="b"/>
                      <a:r>
                        <a:rPr lang="hr-HR" sz="1800" b="0" i="0" u="none" strike="noStrike" dirty="0">
                          <a:solidFill>
                            <a:srgbClr val="000000"/>
                          </a:solidFill>
                          <a:effectLst/>
                          <a:latin typeface="Calibri" panose="020F0502020204030204" pitchFamily="34" charset="0"/>
                        </a:rPr>
                        <a:t>Brodsko - posavska</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151.012</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 </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dirty="0">
                          <a:solidFill>
                            <a:srgbClr val="000000"/>
                          </a:solidFill>
                          <a:effectLst/>
                          <a:latin typeface="Calibri" panose="020F0502020204030204" pitchFamily="34" charset="0"/>
                        </a:rPr>
                        <a:t>23.681</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99.525</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27.806</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hr-HR" sz="1800" b="0" i="0" u="none" strike="noStrike" dirty="0">
                        <a:solidFill>
                          <a:srgbClr val="000000"/>
                        </a:solidFill>
                        <a:effectLst/>
                        <a:latin typeface="Calibri" panose="020F0502020204030204" pitchFamily="34" charset="0"/>
                      </a:endParaRP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1800" b="0" i="0" u="none" strike="noStrike" dirty="0">
                          <a:solidFill>
                            <a:srgbClr val="000000"/>
                          </a:solidFill>
                          <a:effectLst/>
                          <a:latin typeface="Calibri" panose="020F0502020204030204" pitchFamily="34" charset="0"/>
                        </a:rPr>
                        <a:t>16%</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66%</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0" i="0" u="none" strike="noStrike" dirty="0">
                          <a:solidFill>
                            <a:srgbClr val="000000"/>
                          </a:solidFill>
                          <a:effectLst/>
                          <a:latin typeface="Calibri" panose="020F0502020204030204" pitchFamily="34" charset="0"/>
                        </a:rPr>
                        <a:t>18%</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8605">
                <a:tc>
                  <a:txBody>
                    <a:bodyPr/>
                    <a:lstStyle/>
                    <a:p>
                      <a:pPr algn="l" fontAlgn="b"/>
                      <a:r>
                        <a:rPr lang="hr-HR" sz="1300" b="1" i="0" u="none" strike="noStrike">
                          <a:solidFill>
                            <a:srgbClr val="000000"/>
                          </a:solidFill>
                          <a:effectLst/>
                          <a:latin typeface="Calibri" panose="020F0502020204030204" pitchFamily="34" charset="0"/>
                        </a:rPr>
                        <a:t>UKUPNO</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000" b="1" i="0" u="none" strike="noStrike" dirty="0">
                          <a:solidFill>
                            <a:srgbClr val="000000"/>
                          </a:solidFill>
                          <a:effectLst/>
                          <a:latin typeface="Calibri" panose="020F0502020204030204" pitchFamily="34" charset="0"/>
                        </a:rPr>
                        <a:t>768.552</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000" b="1" i="0" u="none" strike="noStrike">
                          <a:solidFill>
                            <a:srgbClr val="000000"/>
                          </a:solidFill>
                          <a:effectLst/>
                          <a:latin typeface="Calibri" panose="020F0502020204030204" pitchFamily="34" charset="0"/>
                        </a:rPr>
                        <a:t> </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hr-HR" sz="2000" b="1" i="0" u="none" strike="noStrike" dirty="0">
                          <a:solidFill>
                            <a:srgbClr val="000000"/>
                          </a:solidFill>
                          <a:effectLst/>
                          <a:latin typeface="Calibri" panose="020F0502020204030204" pitchFamily="34" charset="0"/>
                        </a:rPr>
                        <a:t>116.353</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000" b="1" i="0" u="none" strike="noStrike" dirty="0">
                          <a:solidFill>
                            <a:srgbClr val="000000"/>
                          </a:solidFill>
                          <a:effectLst/>
                          <a:latin typeface="Calibri" panose="020F0502020204030204" pitchFamily="34" charset="0"/>
                        </a:rPr>
                        <a:t>512.678</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000" b="1" i="0" u="none" strike="noStrike" dirty="0">
                          <a:solidFill>
                            <a:srgbClr val="000000"/>
                          </a:solidFill>
                          <a:effectLst/>
                          <a:latin typeface="Calibri" panose="020F0502020204030204" pitchFamily="34" charset="0"/>
                        </a:rPr>
                        <a:t>139.521</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hr-HR" sz="1000" b="0" i="0" u="none" strike="noStrike">
                          <a:solidFill>
                            <a:srgbClr val="000000"/>
                          </a:solidFill>
                          <a:effectLst/>
                          <a:latin typeface="Calibri" panose="020F0502020204030204" pitchFamily="34" charset="0"/>
                        </a:rPr>
                        <a:t> </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hr-HR" sz="1300" b="0" i="0" u="none" strike="noStrike">
                          <a:solidFill>
                            <a:srgbClr val="000000"/>
                          </a:solidFill>
                          <a:effectLst/>
                          <a:latin typeface="Calibri" panose="020F0502020204030204" pitchFamily="34" charset="0"/>
                        </a:rPr>
                        <a:t> </a:t>
                      </a:r>
                    </a:p>
                  </a:txBody>
                  <a:tcPr marL="8734" marR="8734" marT="873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10007"/>
                  </a:ext>
                </a:extLst>
              </a:tr>
              <a:tr h="400431">
                <a:tc>
                  <a:txBody>
                    <a:bodyPr/>
                    <a:lstStyle/>
                    <a:p>
                      <a:pPr algn="l" fontAlgn="b"/>
                      <a:r>
                        <a:rPr lang="pl-PL" sz="1000" b="0" i="1" u="none" strike="noStrike" dirty="0">
                          <a:solidFill>
                            <a:srgbClr val="000000"/>
                          </a:solidFill>
                          <a:effectLst/>
                          <a:latin typeface="Calibri" panose="020F0502020204030204" pitchFamily="34" charset="0"/>
                        </a:rPr>
                        <a:t>Izvor: DZS, procjena stanovnika RH 2015.</a:t>
                      </a:r>
                    </a:p>
                  </a:txBody>
                  <a:tcPr marL="8734" marR="8734" marT="873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hr-HR" sz="1000" b="0" i="0" u="none" strike="noStrike">
                          <a:solidFill>
                            <a:srgbClr val="000000"/>
                          </a:solidFill>
                          <a:effectLst/>
                          <a:latin typeface="Calibri" panose="020F0502020204030204" pitchFamily="34" charset="0"/>
                        </a:rPr>
                        <a:t> </a:t>
                      </a:r>
                    </a:p>
                  </a:txBody>
                  <a:tcPr marL="8734" marR="8734" marT="873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hr-HR" sz="1000" b="0" i="0" u="none" strike="noStrike">
                        <a:solidFill>
                          <a:srgbClr val="000000"/>
                        </a:solidFill>
                        <a:effectLst/>
                        <a:latin typeface="Calibri" panose="020F0502020204030204" pitchFamily="34" charset="0"/>
                      </a:endParaRPr>
                    </a:p>
                  </a:txBody>
                  <a:tcPr marL="8734" marR="8734" marT="8734" marB="0" anchor="b">
                    <a:lnL>
                      <a:noFill/>
                    </a:lnL>
                    <a:lnR>
                      <a:noFill/>
                    </a:lnR>
                    <a:lnT>
                      <a:noFill/>
                    </a:lnT>
                    <a:lnB>
                      <a:noFill/>
                    </a:lnB>
                  </a:tcPr>
                </a:tc>
                <a:tc>
                  <a:txBody>
                    <a:bodyPr/>
                    <a:lstStyle/>
                    <a:p>
                      <a:pPr algn="l" fontAlgn="b"/>
                      <a:endParaRPr lang="hr-HR" sz="1000" b="0" i="0" u="none" strike="noStrike">
                        <a:solidFill>
                          <a:srgbClr val="000000"/>
                        </a:solidFill>
                        <a:effectLst/>
                        <a:latin typeface="Calibri" panose="020F0502020204030204" pitchFamily="34" charset="0"/>
                      </a:endParaRPr>
                    </a:p>
                  </a:txBody>
                  <a:tcPr marL="8734" marR="8734" marT="873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hr-HR" sz="1000" b="0" i="0" u="none" strike="noStrike">
                        <a:solidFill>
                          <a:srgbClr val="000000"/>
                        </a:solidFill>
                        <a:effectLst/>
                        <a:latin typeface="Calibri" panose="020F0502020204030204" pitchFamily="34" charset="0"/>
                      </a:endParaRPr>
                    </a:p>
                  </a:txBody>
                  <a:tcPr marL="8734" marR="8734" marT="873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hr-HR" sz="1000" b="0" i="0" u="none" strike="noStrike" dirty="0">
                        <a:solidFill>
                          <a:srgbClr val="000000"/>
                        </a:solidFill>
                        <a:effectLst/>
                        <a:latin typeface="Calibri" panose="020F0502020204030204" pitchFamily="34" charset="0"/>
                      </a:endParaRPr>
                    </a:p>
                  </a:txBody>
                  <a:tcPr marL="8734" marR="8734" marT="873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hr-HR" sz="1000" b="0" i="0" u="none" strike="noStrike">
                        <a:solidFill>
                          <a:srgbClr val="000000"/>
                        </a:solidFill>
                        <a:effectLst/>
                        <a:latin typeface="Calibri" panose="020F0502020204030204" pitchFamily="34" charset="0"/>
                      </a:endParaRPr>
                    </a:p>
                  </a:txBody>
                  <a:tcPr marL="8734" marR="8734" marT="8734" marB="0" anchor="b">
                    <a:lnL>
                      <a:noFill/>
                    </a:lnL>
                    <a:lnR>
                      <a:noFill/>
                    </a:lnR>
                    <a:lnT>
                      <a:noFill/>
                    </a:lnT>
                    <a:lnB>
                      <a:noFill/>
                    </a:lnB>
                  </a:tcPr>
                </a:tc>
                <a:tc>
                  <a:txBody>
                    <a:bodyPr/>
                    <a:lstStyle/>
                    <a:p>
                      <a:pPr algn="l" fontAlgn="b"/>
                      <a:endParaRPr lang="hr-HR" sz="1000" b="0" i="0" u="none" strike="noStrike">
                        <a:solidFill>
                          <a:srgbClr val="000000"/>
                        </a:solidFill>
                        <a:effectLst/>
                        <a:latin typeface="Calibri" panose="020F0502020204030204" pitchFamily="34" charset="0"/>
                      </a:endParaRPr>
                    </a:p>
                  </a:txBody>
                  <a:tcPr marL="8734" marR="8734" marT="873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hr-HR" sz="1000" b="0" i="0" u="none" strike="noStrike">
                        <a:solidFill>
                          <a:srgbClr val="000000"/>
                        </a:solidFill>
                        <a:effectLst/>
                        <a:latin typeface="Calibri" panose="020F0502020204030204" pitchFamily="34" charset="0"/>
                      </a:endParaRPr>
                    </a:p>
                  </a:txBody>
                  <a:tcPr marL="8734" marR="8734" marT="873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hr-HR" sz="1000" b="0" i="0" u="none" strike="noStrike" dirty="0">
                        <a:solidFill>
                          <a:srgbClr val="000000"/>
                        </a:solidFill>
                        <a:effectLst/>
                        <a:latin typeface="Calibri" panose="020F0502020204030204" pitchFamily="34" charset="0"/>
                      </a:endParaRPr>
                    </a:p>
                  </a:txBody>
                  <a:tcPr marL="8734" marR="8734" marT="8734"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634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41906" y="159392"/>
            <a:ext cx="11593002" cy="1082179"/>
          </a:xfrm>
        </p:spPr>
        <p:txBody>
          <a:bodyPr>
            <a:noAutofit/>
          </a:bodyPr>
          <a:lstStyle/>
          <a:p>
            <a:pPr algn="ctr"/>
            <a:r>
              <a:rPr lang="hr-HR" sz="2600" b="1" dirty="0">
                <a:latin typeface="+mn-lt"/>
              </a:rPr>
              <a:t>STRATEGIJA ZA DEMOGRAFSKU REVITALIZACIJU REPUBLIKE HRVATSKE I</a:t>
            </a:r>
            <a:br>
              <a:rPr lang="hr-HR" sz="2600" b="1" dirty="0">
                <a:latin typeface="+mn-lt"/>
              </a:rPr>
            </a:br>
            <a:r>
              <a:rPr lang="hr-HR" sz="2600" b="1" dirty="0">
                <a:latin typeface="+mn-lt"/>
              </a:rPr>
              <a:t> VIJEĆE ZA DEMOGRAFSKU REVITALIZACIJU REPUBLIKE HRVATSKE </a:t>
            </a:r>
          </a:p>
        </p:txBody>
      </p:sp>
      <p:sp>
        <p:nvSpPr>
          <p:cNvPr id="3" name="Rezervirano mjesto sadržaja 2"/>
          <p:cNvSpPr>
            <a:spLocks noGrp="1"/>
          </p:cNvSpPr>
          <p:nvPr>
            <p:ph idx="1"/>
          </p:nvPr>
        </p:nvSpPr>
        <p:spPr>
          <a:xfrm>
            <a:off x="880607" y="1241571"/>
            <a:ext cx="10515600" cy="5454985"/>
          </a:xfrm>
        </p:spPr>
        <p:txBody>
          <a:bodyPr>
            <a:normAutofit/>
          </a:bodyPr>
          <a:lstStyle/>
          <a:p>
            <a:pPr algn="just">
              <a:buFont typeface="Wingdings" panose="05000000000000000000" pitchFamily="2" charset="2"/>
              <a:buChar char="Ø"/>
            </a:pPr>
            <a:endParaRPr lang="hr-HR" sz="2400" dirty="0"/>
          </a:p>
          <a:p>
            <a:pPr algn="just">
              <a:buFont typeface="Wingdings" panose="05000000000000000000" pitchFamily="2" charset="2"/>
              <a:buChar char="Ø"/>
            </a:pPr>
            <a:r>
              <a:rPr lang="hr-HR" sz="2400" dirty="0">
                <a:solidFill>
                  <a:schemeClr val="tx2"/>
                </a:solidFill>
                <a:latin typeface="+mn-lt"/>
              </a:rPr>
              <a:t>Područja Slavonije, Baranje i Srijema se unutar Skupine za izradu </a:t>
            </a:r>
            <a:r>
              <a:rPr lang="hr-HR" sz="2400" b="1" dirty="0">
                <a:solidFill>
                  <a:schemeClr val="tx2"/>
                </a:solidFill>
                <a:latin typeface="+mn-lt"/>
              </a:rPr>
              <a:t>Migracijskog plana </a:t>
            </a:r>
            <a:r>
              <a:rPr lang="hr-HR" sz="2400" dirty="0">
                <a:solidFill>
                  <a:schemeClr val="tx2"/>
                </a:solidFill>
                <a:latin typeface="+mn-lt"/>
              </a:rPr>
              <a:t>i Skupine za </a:t>
            </a:r>
            <a:r>
              <a:rPr lang="hr-HR" sz="2400" b="1" dirty="0">
                <a:solidFill>
                  <a:schemeClr val="tx2"/>
                </a:solidFill>
                <a:latin typeface="+mn-lt"/>
              </a:rPr>
              <a:t>Područja posebne demografske skrbi</a:t>
            </a:r>
            <a:r>
              <a:rPr lang="hr-HR" sz="2400" dirty="0">
                <a:solidFill>
                  <a:schemeClr val="tx2"/>
                </a:solidFill>
                <a:latin typeface="+mn-lt"/>
              </a:rPr>
              <a:t> posebno pripremaju unutar same </a:t>
            </a:r>
            <a:r>
              <a:rPr lang="hr-HR" sz="2400" b="1" dirty="0">
                <a:solidFill>
                  <a:schemeClr val="tx2"/>
                </a:solidFill>
                <a:latin typeface="+mn-lt"/>
              </a:rPr>
              <a:t>Strategije revitalizacije RH </a:t>
            </a:r>
            <a:r>
              <a:rPr lang="hr-HR" sz="2400" dirty="0">
                <a:solidFill>
                  <a:schemeClr val="tx2"/>
                </a:solidFill>
                <a:latin typeface="+mn-lt"/>
              </a:rPr>
              <a:t>(rok: travanj 2019.)</a:t>
            </a:r>
          </a:p>
          <a:p>
            <a:pPr marL="0" indent="0" algn="just">
              <a:buNone/>
            </a:pPr>
            <a:r>
              <a:rPr lang="hr-HR" sz="2400" dirty="0">
                <a:solidFill>
                  <a:schemeClr val="tx2"/>
                </a:solidFill>
                <a:latin typeface="+mn-lt"/>
              </a:rPr>
              <a:t> </a:t>
            </a:r>
          </a:p>
          <a:p>
            <a:pPr algn="just">
              <a:buFont typeface="Wingdings" panose="05000000000000000000" pitchFamily="2" charset="2"/>
              <a:buChar char="Ø"/>
            </a:pPr>
            <a:r>
              <a:rPr lang="hr-HR" sz="2400" dirty="0">
                <a:solidFill>
                  <a:schemeClr val="tx2"/>
                </a:solidFill>
                <a:latin typeface="+mn-lt"/>
              </a:rPr>
              <a:t>Na </a:t>
            </a:r>
            <a:r>
              <a:rPr lang="hr-HR" sz="2400" b="1" dirty="0">
                <a:solidFill>
                  <a:schemeClr val="tx2"/>
                </a:solidFill>
                <a:latin typeface="+mn-lt"/>
              </a:rPr>
              <a:t>Vijeću za demografsku revitalizaciju</a:t>
            </a:r>
            <a:r>
              <a:rPr lang="hr-HR" sz="2400" dirty="0">
                <a:solidFill>
                  <a:schemeClr val="tx2"/>
                </a:solidFill>
                <a:latin typeface="+mn-lt"/>
              </a:rPr>
              <a:t> održanom 2. srpnja 2018. prijedlozi mjera koje su podržane osobito će imati pozitivan utjecaj na ovom području: poboljšanje materijalnih uvjeta u vrtićima i vrtići za skladniji život, produljeni boravak u školama, besplatni ljetni programi, pronalaženje modela povećanja naknade za drugih šest mjeseci roditeljskog dopusta, povećana sredstva za subvencioniranje udžbenika, povećanje besplatnih postupaka potpomognute oplodnje, besplatna polica dopunskog osiguranja za obitelji s troje i više djece i dr.</a:t>
            </a:r>
            <a:endParaRPr lang="hr-HR" sz="2400" b="1" dirty="0">
              <a:solidFill>
                <a:schemeClr val="tx2"/>
              </a:solidFill>
              <a:latin typeface="+mn-lt"/>
            </a:endParaRPr>
          </a:p>
          <a:p>
            <a:pPr marL="0" indent="0">
              <a:buNone/>
            </a:pPr>
            <a:endParaRPr lang="hr-HR" dirty="0"/>
          </a:p>
        </p:txBody>
      </p:sp>
    </p:spTree>
    <p:extLst>
      <p:ext uri="{BB962C8B-B14F-4D97-AF65-F5344CB8AC3E}">
        <p14:creationId xmlns:p14="http://schemas.microsoft.com/office/powerpoint/2010/main" val="1190639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739" y="142613"/>
            <a:ext cx="10515600" cy="1535185"/>
          </a:xfrm>
        </p:spPr>
        <p:txBody>
          <a:bodyPr>
            <a:noAutofit/>
          </a:bodyPr>
          <a:lstStyle/>
          <a:p>
            <a:pPr algn="ctr"/>
            <a:r>
              <a:rPr lang="hr-HR" sz="2800" b="1" dirty="0">
                <a:latin typeface="+mn-lt"/>
                <a:ea typeface="Calibri" panose="020F0502020204030204" pitchFamily="34" charset="0"/>
                <a:cs typeface="Times New Roman" panose="02020603050405020304" pitchFamily="18" charset="0"/>
              </a:rPr>
              <a:t>PROGRAM POBOLJŠANJA MATERIJALNIH UVJETA U PREDŠKOLSKIM USTANOVAMA/DJEČJIM VRTIĆIMA</a:t>
            </a:r>
            <a:br>
              <a:rPr lang="hr-HR" sz="2800" b="1" dirty="0">
                <a:latin typeface="+mn-lt"/>
                <a:ea typeface="Calibri" panose="020F0502020204030204" pitchFamily="34" charset="0"/>
                <a:cs typeface="Times New Roman" panose="02020603050405020304" pitchFamily="18" charset="0"/>
              </a:rPr>
            </a:br>
            <a:r>
              <a:rPr lang="hr-HR" sz="2800" b="1" dirty="0">
                <a:latin typeface="+mn-lt"/>
                <a:ea typeface="Calibri" panose="020F0502020204030204" pitchFamily="34" charset="0"/>
                <a:cs typeface="Times New Roman" panose="02020603050405020304" pitchFamily="18" charset="0"/>
              </a:rPr>
              <a:t> – ODOBRENI PROJEKTI</a:t>
            </a:r>
            <a:br>
              <a:rPr lang="hr-HR" sz="3000" b="1" dirty="0">
                <a:latin typeface="Calibri" panose="020F0502020204030204" pitchFamily="34" charset="0"/>
                <a:ea typeface="Calibri" panose="020F0502020204030204" pitchFamily="34" charset="0"/>
                <a:cs typeface="Times New Roman" panose="02020603050405020304" pitchFamily="18" charset="0"/>
              </a:rPr>
            </a:br>
            <a:endParaRPr lang="hr-HR" sz="3000" b="1" dirty="0"/>
          </a:p>
        </p:txBody>
      </p:sp>
      <p:graphicFrame>
        <p:nvGraphicFramePr>
          <p:cNvPr id="5" name="Objekt 4"/>
          <p:cNvGraphicFramePr>
            <a:graphicFrameLocks noChangeAspect="1"/>
          </p:cNvGraphicFramePr>
          <p:nvPr>
            <p:extLst>
              <p:ext uri="{D42A27DB-BD31-4B8C-83A1-F6EECF244321}">
                <p14:modId xmlns:p14="http://schemas.microsoft.com/office/powerpoint/2010/main" val="2812982187"/>
              </p:ext>
            </p:extLst>
          </p:nvPr>
        </p:nvGraphicFramePr>
        <p:xfrm>
          <a:off x="570451" y="2046914"/>
          <a:ext cx="11165747" cy="4328719"/>
        </p:xfrm>
        <a:graphic>
          <a:graphicData uri="http://schemas.openxmlformats.org/presentationml/2006/ole">
            <mc:AlternateContent xmlns:mc="http://schemas.openxmlformats.org/markup-compatibility/2006">
              <mc:Choice xmlns:v="urn:schemas-microsoft-com:vml" Requires="v">
                <p:oleObj spid="_x0000_s1036" name="Radni list" r:id="rId4" imgW="5667363" imgH="2085804" progId="Excel.Sheet.12">
                  <p:embed/>
                </p:oleObj>
              </mc:Choice>
              <mc:Fallback>
                <p:oleObj name="Radni list" r:id="rId4" imgW="5667363" imgH="2085804" progId="Excel.Sheet.12">
                  <p:embed/>
                  <p:pic>
                    <p:nvPicPr>
                      <p:cNvPr id="5" name="Objekt 4"/>
                      <p:cNvPicPr/>
                      <p:nvPr/>
                    </p:nvPicPr>
                    <p:blipFill>
                      <a:blip r:embed="rId5"/>
                      <a:stretch>
                        <a:fillRect/>
                      </a:stretch>
                    </p:blipFill>
                    <p:spPr>
                      <a:xfrm>
                        <a:off x="570451" y="2046914"/>
                        <a:ext cx="11165747" cy="4328719"/>
                      </a:xfrm>
                      <a:prstGeom prst="rect">
                        <a:avLst/>
                      </a:prstGeom>
                    </p:spPr>
                  </p:pic>
                </p:oleObj>
              </mc:Fallback>
            </mc:AlternateContent>
          </a:graphicData>
        </a:graphic>
      </p:graphicFrame>
    </p:spTree>
    <p:extLst>
      <p:ext uri="{BB962C8B-B14F-4D97-AF65-F5344CB8AC3E}">
        <p14:creationId xmlns:p14="http://schemas.microsoft.com/office/powerpoint/2010/main" val="3961376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97830" y="2717123"/>
            <a:ext cx="10659979" cy="17104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Neo San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Neo San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Neo San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hr-HR" sz="2800" b="1" i="1" u="sng" strike="noStrike" kern="1200" cap="none" spc="0" normalizeH="0" baseline="0" noProof="0" dirty="0">
                <a:ln>
                  <a:noFill/>
                </a:ln>
                <a:solidFill>
                  <a:srgbClr val="4F81BD">
                    <a:lumMod val="75000"/>
                  </a:srgbClr>
                </a:solidFill>
                <a:effectLst/>
                <a:uLnTx/>
                <a:uFillTx/>
                <a:latin typeface="Calibri"/>
                <a:ea typeface="+mn-ea"/>
                <a:cs typeface="+mn-cs"/>
              </a:rPr>
              <a:t> </a:t>
            </a:r>
          </a:p>
        </p:txBody>
      </p:sp>
      <p:sp>
        <p:nvSpPr>
          <p:cNvPr id="2" name="Title 1"/>
          <p:cNvSpPr>
            <a:spLocks noGrp="1"/>
          </p:cNvSpPr>
          <p:nvPr>
            <p:ph type="title"/>
          </p:nvPr>
        </p:nvSpPr>
        <p:spPr>
          <a:xfrm>
            <a:off x="609600" y="214290"/>
            <a:ext cx="10972800" cy="836843"/>
          </a:xfrm>
        </p:spPr>
        <p:txBody>
          <a:bodyPr vert="horz" lIns="91440" tIns="45720" rIns="91440" bIns="45720" rtlCol="0" anchor="ctr">
            <a:noAutofit/>
          </a:bodyPr>
          <a:lstStyle/>
          <a:p>
            <a:r>
              <a:rPr lang="hr-HR" sz="3200" b="1" dirty="0">
                <a:latin typeface="+mn-lt"/>
                <a:ea typeface="VladaRHSans Bk" panose="02000000000000000000" pitchFamily="50" charset="-18"/>
                <a:cs typeface="+mn-cs"/>
              </a:rPr>
              <a:t>Informacija o provedbi Projekta Slavonija, Baranja i Srijem</a:t>
            </a:r>
            <a:endParaRPr lang="hr-HR" sz="3600" b="1" dirty="0">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2421075057"/>
              </p:ext>
            </p:extLst>
          </p:nvPr>
        </p:nvGraphicFramePr>
        <p:xfrm>
          <a:off x="94189" y="974221"/>
          <a:ext cx="11929743" cy="5640223"/>
        </p:xfrm>
        <a:graphic>
          <a:graphicData uri="http://schemas.openxmlformats.org/drawingml/2006/table">
            <a:tbl>
              <a:tblPr firstRow="1" firstCol="1" bandRow="1">
                <a:tableStyleId>{5C22544A-7EE6-4342-B048-85BDC9FD1C3A}</a:tableStyleId>
              </a:tblPr>
              <a:tblGrid>
                <a:gridCol w="4947661">
                  <a:extLst>
                    <a:ext uri="{9D8B030D-6E8A-4147-A177-3AD203B41FA5}">
                      <a16:colId xmlns:a16="http://schemas.microsoft.com/office/drawing/2014/main" val="20000"/>
                    </a:ext>
                  </a:extLst>
                </a:gridCol>
                <a:gridCol w="3657009">
                  <a:extLst>
                    <a:ext uri="{9D8B030D-6E8A-4147-A177-3AD203B41FA5}">
                      <a16:colId xmlns:a16="http://schemas.microsoft.com/office/drawing/2014/main" val="20001"/>
                    </a:ext>
                  </a:extLst>
                </a:gridCol>
                <a:gridCol w="3325073">
                  <a:extLst>
                    <a:ext uri="{9D8B030D-6E8A-4147-A177-3AD203B41FA5}">
                      <a16:colId xmlns:a16="http://schemas.microsoft.com/office/drawing/2014/main" val="20002"/>
                    </a:ext>
                  </a:extLst>
                </a:gridCol>
              </a:tblGrid>
              <a:tr h="79478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mn-lt"/>
                          <a:ea typeface="VladaRHSans Bk" panose="02000000000000000000" pitchFamily="50" charset="-18"/>
                        </a:rPr>
                        <a:t>    </a:t>
                      </a:r>
                      <a:r>
                        <a:rPr lang="hr-HR" sz="2000" b="1" baseline="0" dirty="0">
                          <a:solidFill>
                            <a:schemeClr val="bg1"/>
                          </a:solidFill>
                          <a:latin typeface="+mn-lt"/>
                          <a:ea typeface="VladaRHSans Bk" panose="02000000000000000000" pitchFamily="50" charset="-18"/>
                        </a:rPr>
                        <a:t>Ugovoreni projekti na području Slavonije, Baranje i Srijema u okviru </a:t>
                      </a:r>
                    </a:p>
                    <a:p>
                      <a:pPr marL="0" marR="0" lvl="0" indent="0" algn="ctr" defTabSz="914400" rtl="0" eaLnBrk="1" fontAlgn="auto" latinLnBrk="0" hangingPunct="1">
                        <a:lnSpc>
                          <a:spcPct val="100000"/>
                        </a:lnSpc>
                        <a:spcBef>
                          <a:spcPts val="0"/>
                        </a:spcBef>
                        <a:spcAft>
                          <a:spcPts val="0"/>
                        </a:spcAft>
                        <a:buClrTx/>
                        <a:buSzTx/>
                        <a:buFontTx/>
                        <a:buNone/>
                        <a:tabLst/>
                        <a:defRPr/>
                      </a:pPr>
                      <a:r>
                        <a:rPr lang="hr-HR" sz="2000" b="1" baseline="0" dirty="0">
                          <a:solidFill>
                            <a:schemeClr val="bg1"/>
                          </a:solidFill>
                          <a:latin typeface="+mn-lt"/>
                          <a:ea typeface="VladaRHSans Bk" panose="02000000000000000000" pitchFamily="50" charset="-18"/>
                        </a:rPr>
                        <a:t>Europskih strukturnih i investicijskih fondova 2014.-2020.</a:t>
                      </a:r>
                      <a:r>
                        <a:rPr lang="hr-HR" sz="2000" b="1" baseline="0" dirty="0">
                          <a:solidFill>
                            <a:schemeClr val="tx2">
                              <a:lumMod val="75000"/>
                            </a:schemeClr>
                          </a:solidFill>
                          <a:latin typeface="+mn-lt"/>
                          <a:ea typeface="VladaRHSans Bk" panose="02000000000000000000" pitchFamily="50" charset="-18"/>
                        </a:rPr>
                        <a:t> </a:t>
                      </a:r>
                    </a:p>
                  </a:txBody>
                  <a:tcPr marL="68580" marR="68580" marT="0" marB="0" anchor="ctr">
                    <a:lnB w="12700" cap="flat" cmpd="sng" algn="ctr">
                      <a:solidFill>
                        <a:schemeClr val="tx1"/>
                      </a:solidFill>
                      <a:prstDash val="solid"/>
                      <a:round/>
                      <a:headEnd type="none" w="med" len="med"/>
                      <a:tailEnd type="none" w="med" len="med"/>
                    </a:lnB>
                  </a:tcPr>
                </a:tc>
                <a:tc hMerge="1">
                  <a:txBody>
                    <a:bodyPr/>
                    <a:lstStyle/>
                    <a:p>
                      <a:endParaRPr lang="hr-HR" dirty="0"/>
                    </a:p>
                  </a:txBody>
                  <a:tcPr marL="68580" marR="68580" marT="0" marB="0" anchor="ctr">
                    <a:solidFill>
                      <a:schemeClr val="accent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hr-HR" sz="2400" baseline="0" dirty="0">
                        <a:latin typeface="VladaRHSans Bk" panose="02000000000000000000" pitchFamily="50" charset="-18"/>
                        <a:ea typeface="VladaRHSans Bk" panose="02000000000000000000" pitchFamily="50" charset="-18"/>
                      </a:endParaRPr>
                    </a:p>
                  </a:txBody>
                  <a:tcPr marL="68580" marR="68580" marT="0" marB="0" anchor="ctr"/>
                </a:tc>
                <a:extLst>
                  <a:ext uri="{0D108BD9-81ED-4DB2-BD59-A6C34878D82A}">
                    <a16:rowId xmlns:a16="http://schemas.microsoft.com/office/drawing/2014/main" val="10000"/>
                  </a:ext>
                </a:extLst>
              </a:tr>
              <a:tr h="471395">
                <a:tc>
                  <a: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endParaRPr lang="en-GB" sz="2000" b="1" kern="1200" dirty="0">
                        <a:solidFill>
                          <a:schemeClr val="lt1"/>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hr-HR" sz="2000" b="1" kern="1200" dirty="0">
                          <a:solidFill>
                            <a:schemeClr val="lt1"/>
                          </a:solidFill>
                          <a:effectLst/>
                          <a:latin typeface="+mn-lt"/>
                          <a:ea typeface="VladaRHSans Bk" panose="02000000000000000000" pitchFamily="50" charset="-18"/>
                          <a:cs typeface="+mn-cs"/>
                        </a:rPr>
                        <a:t>18.10.2016. – </a:t>
                      </a:r>
                      <a:r>
                        <a:rPr lang="hr-HR" sz="2000" b="1" kern="1200" dirty="0">
                          <a:solidFill>
                            <a:schemeClr val="bg1"/>
                          </a:solidFill>
                          <a:effectLst/>
                          <a:latin typeface="+mn-lt"/>
                          <a:ea typeface="VladaRHSans Bk" panose="02000000000000000000" pitchFamily="50" charset="-18"/>
                          <a:cs typeface="+mn-cs"/>
                        </a:rPr>
                        <a:t>21.2.2018.</a:t>
                      </a:r>
                    </a:p>
                  </a:txBody>
                  <a:tcPr marL="68580" marR="6858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hr-HR" sz="2000" b="1" kern="1200" dirty="0">
                          <a:solidFill>
                            <a:schemeClr val="lt1"/>
                          </a:solidFill>
                          <a:effectLst/>
                          <a:latin typeface="+mn-lt"/>
                          <a:ea typeface="VladaRHSans Bk" panose="02000000000000000000" pitchFamily="50" charset="-18"/>
                          <a:cs typeface="+mn-cs"/>
                        </a:rPr>
                        <a:t>18.10.2016. – </a:t>
                      </a:r>
                      <a:r>
                        <a:rPr lang="hr-HR" sz="2000" b="1" kern="1200" dirty="0">
                          <a:solidFill>
                            <a:schemeClr val="bg1"/>
                          </a:solidFill>
                          <a:effectLst/>
                          <a:latin typeface="+mn-lt"/>
                          <a:ea typeface="VladaRHSans Bk" panose="02000000000000000000" pitchFamily="50" charset="-18"/>
                          <a:cs typeface="+mn-cs"/>
                        </a:rPr>
                        <a:t>13.7.2018.</a:t>
                      </a:r>
                    </a:p>
                  </a:txBody>
                  <a:tcPr marL="68580" marR="68580" marT="0" marB="0" anchor="ctr">
                    <a:solidFill>
                      <a:schemeClr val="accent1"/>
                    </a:solidFill>
                  </a:tcPr>
                </a:tc>
                <a:extLst>
                  <a:ext uri="{0D108BD9-81ED-4DB2-BD59-A6C34878D82A}">
                    <a16:rowId xmlns:a16="http://schemas.microsoft.com/office/drawing/2014/main" val="10001"/>
                  </a:ext>
                </a:extLst>
              </a:tr>
              <a:tr h="342835">
                <a:tc>
                  <a: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hr-HR" sz="2000" b="1" kern="1200" dirty="0">
                          <a:solidFill>
                            <a:schemeClr val="tx2"/>
                          </a:solidFill>
                          <a:effectLst/>
                          <a:latin typeface="+mn-lt"/>
                          <a:ea typeface="VladaRHSans Bk" panose="02000000000000000000" pitchFamily="50" charset="-18"/>
                          <a:cs typeface="+mn-cs"/>
                        </a:rPr>
                        <a:t>OP Konkurentnost i kohezija</a:t>
                      </a:r>
                      <a:endParaRPr lang="en-GB" sz="2000" b="1" kern="1200" dirty="0">
                        <a:solidFill>
                          <a:schemeClr val="tx2"/>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defTabSz="914400" rtl="0" eaLnBrk="1" fontAlgn="ctr" latinLnBrk="0" hangingPunct="1">
                        <a:spcAft>
                          <a:spcPts val="600"/>
                        </a:spcAft>
                      </a:pPr>
                      <a:r>
                        <a:rPr lang="hr-HR" sz="2000" b="1" kern="1200" dirty="0">
                          <a:solidFill>
                            <a:schemeClr val="bg1"/>
                          </a:solidFill>
                          <a:effectLst/>
                          <a:latin typeface="+mn-lt"/>
                          <a:ea typeface="VladaRHSans Bk" panose="02000000000000000000" pitchFamily="50" charset="-18"/>
                          <a:cs typeface="+mn-cs"/>
                        </a:rPr>
                        <a:t>  3.123.076.772,81 kn </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r" fontAlgn="ctr"/>
                      <a:r>
                        <a:rPr lang="hr-HR" sz="2000" b="1" i="0" u="none" strike="noStrike" dirty="0">
                          <a:solidFill>
                            <a:schemeClr val="bg1"/>
                          </a:solidFill>
                          <a:effectLst/>
                          <a:latin typeface="+mn-lt"/>
                        </a:rPr>
                        <a:t>                 3.263.877.646,21 kn </a:t>
                      </a:r>
                    </a:p>
                  </a:txBody>
                  <a:tcPr marL="9525" marR="9525" marT="9525" marB="0" anchor="ctr">
                    <a:solidFill>
                      <a:schemeClr val="accent1"/>
                    </a:solidFill>
                  </a:tcPr>
                </a:tc>
                <a:extLst>
                  <a:ext uri="{0D108BD9-81ED-4DB2-BD59-A6C34878D82A}">
                    <a16:rowId xmlns:a16="http://schemas.microsoft.com/office/drawing/2014/main" val="10002"/>
                  </a:ext>
                </a:extLst>
              </a:tr>
              <a:tr h="342835">
                <a:tc>
                  <a: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hr-HR" sz="2000" b="1" kern="1200" dirty="0">
                          <a:solidFill>
                            <a:schemeClr val="tx2"/>
                          </a:solidFill>
                          <a:effectLst/>
                          <a:latin typeface="+mn-lt"/>
                          <a:ea typeface="VladaRHSans Bk" panose="02000000000000000000" pitchFamily="50" charset="-18"/>
                          <a:cs typeface="+mn-cs"/>
                        </a:rPr>
                        <a:t>OP Učinkoviti ljudski potencijali</a:t>
                      </a:r>
                      <a:endParaRPr lang="en-GB" sz="2000" b="1" kern="1200" dirty="0">
                        <a:solidFill>
                          <a:schemeClr val="tx2"/>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defTabSz="914400" rtl="0" eaLnBrk="1" fontAlgn="ctr" latinLnBrk="0" hangingPunct="1">
                        <a:spcAft>
                          <a:spcPts val="600"/>
                        </a:spcAft>
                      </a:pPr>
                      <a:r>
                        <a:rPr lang="hr-HR" sz="2000" b="1" kern="1200" dirty="0">
                          <a:solidFill>
                            <a:schemeClr val="bg1"/>
                          </a:solidFill>
                          <a:effectLst/>
                          <a:latin typeface="+mn-lt"/>
                          <a:ea typeface="VladaRHSans Bk" panose="02000000000000000000" pitchFamily="50" charset="-18"/>
                          <a:cs typeface="+mn-cs"/>
                        </a:rPr>
                        <a:t>  436.505.140,01 kn </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r" fontAlgn="ctr"/>
                      <a:r>
                        <a:rPr lang="hr-HR" sz="2000" b="1" i="0" u="none" strike="noStrike" dirty="0">
                          <a:solidFill>
                            <a:schemeClr val="bg1"/>
                          </a:solidFill>
                          <a:effectLst/>
                          <a:latin typeface="+mn-lt"/>
                        </a:rPr>
                        <a:t>                     540.222.658,49 kn </a:t>
                      </a:r>
                    </a:p>
                  </a:txBody>
                  <a:tcPr marL="9525" marR="9525" marT="9525" marB="0" anchor="ctr">
                    <a:solidFill>
                      <a:schemeClr val="accent1"/>
                    </a:solidFill>
                  </a:tcPr>
                </a:tc>
                <a:extLst>
                  <a:ext uri="{0D108BD9-81ED-4DB2-BD59-A6C34878D82A}">
                    <a16:rowId xmlns:a16="http://schemas.microsoft.com/office/drawing/2014/main" val="10003"/>
                  </a:ext>
                </a:extLst>
              </a:tr>
              <a:tr h="342835">
                <a:tc>
                  <a:txBody>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lang="hr-HR" sz="2000" dirty="0">
                          <a:solidFill>
                            <a:schemeClr val="tx2"/>
                          </a:solidFill>
                          <a:effectLst/>
                          <a:latin typeface="+mn-lt"/>
                          <a:ea typeface="VladaRHSans Bk" panose="02000000000000000000" pitchFamily="50" charset="-18"/>
                        </a:rPr>
                        <a:t>Program ruralnog razvoja</a:t>
                      </a:r>
                      <a:endParaRPr lang="en-GB" sz="2000" b="1" kern="1200" dirty="0">
                        <a:solidFill>
                          <a:schemeClr val="tx2"/>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defTabSz="914400" rtl="0" eaLnBrk="1" fontAlgn="ctr" latinLnBrk="0" hangingPunct="1">
                        <a:spcAft>
                          <a:spcPts val="600"/>
                        </a:spcAft>
                      </a:pPr>
                      <a:r>
                        <a:rPr lang="hr-HR" sz="2000" b="1" kern="1200" dirty="0">
                          <a:solidFill>
                            <a:schemeClr val="bg1"/>
                          </a:solidFill>
                          <a:effectLst/>
                          <a:latin typeface="+mn-lt"/>
                          <a:ea typeface="VladaRHSans Bk" panose="02000000000000000000" pitchFamily="50" charset="-18"/>
                          <a:cs typeface="+mn-cs"/>
                        </a:rPr>
                        <a:t>   1.808.107.905,78 kn </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r" fontAlgn="ctr"/>
                      <a:r>
                        <a:rPr lang="hr-HR" sz="2000" b="1" i="0" u="none" strike="noStrike" dirty="0">
                          <a:solidFill>
                            <a:schemeClr val="bg1"/>
                          </a:solidFill>
                          <a:effectLst/>
                          <a:latin typeface="+mn-lt"/>
                        </a:rPr>
                        <a:t>                 2.780.826.509,27 kn </a:t>
                      </a:r>
                    </a:p>
                  </a:txBody>
                  <a:tcPr marL="9525" marR="9525" marT="9525" marB="0" anchor="ctr">
                    <a:solidFill>
                      <a:schemeClr val="accent1"/>
                    </a:solidFill>
                  </a:tcPr>
                </a:tc>
                <a:extLst>
                  <a:ext uri="{0D108BD9-81ED-4DB2-BD59-A6C34878D82A}">
                    <a16:rowId xmlns:a16="http://schemas.microsoft.com/office/drawing/2014/main" val="10004"/>
                  </a:ext>
                </a:extLst>
              </a:tr>
              <a:tr h="347696">
                <a:tc>
                  <a:txBody>
                    <a:bodyPr/>
                    <a:lstStyle/>
                    <a:p>
                      <a:pPr algn="just">
                        <a:spcAft>
                          <a:spcPts val="600"/>
                        </a:spcAft>
                      </a:pPr>
                      <a:r>
                        <a:rPr lang="hr-HR" sz="2000" b="1" kern="1200" dirty="0">
                          <a:solidFill>
                            <a:schemeClr val="tx2"/>
                          </a:solidFill>
                          <a:effectLst/>
                          <a:latin typeface="+mn-lt"/>
                          <a:ea typeface="VladaRHSans Bk" panose="02000000000000000000" pitchFamily="50" charset="-18"/>
                          <a:cs typeface="+mn-cs"/>
                        </a:rPr>
                        <a:t>OP Pomorstvo i ribarstvo</a:t>
                      </a:r>
                      <a:endParaRPr lang="en-GB" sz="2000" b="1" kern="1200" dirty="0">
                        <a:solidFill>
                          <a:schemeClr val="tx2"/>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defTabSz="914400" rtl="0" eaLnBrk="1" fontAlgn="ctr" latinLnBrk="0" hangingPunct="1">
                        <a:spcAft>
                          <a:spcPts val="600"/>
                        </a:spcAft>
                      </a:pPr>
                      <a:r>
                        <a:rPr lang="hr-HR" sz="2000" b="1" kern="1200" dirty="0">
                          <a:solidFill>
                            <a:schemeClr val="bg1"/>
                          </a:solidFill>
                          <a:effectLst/>
                          <a:latin typeface="+mn-lt"/>
                          <a:ea typeface="VladaRHSans Bk" panose="02000000000000000000" pitchFamily="50" charset="-18"/>
                          <a:cs typeface="+mn-cs"/>
                        </a:rPr>
                        <a:t>  22.452.256,81 kn</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r" fontAlgn="ctr"/>
                      <a:r>
                        <a:rPr lang="hr-HR" sz="2000" b="1" i="0" u="none" strike="noStrike" dirty="0">
                          <a:solidFill>
                            <a:schemeClr val="bg1"/>
                          </a:solidFill>
                          <a:effectLst/>
                          <a:latin typeface="+mn-lt"/>
                        </a:rPr>
                        <a:t>                       28.324.049,44 kn </a:t>
                      </a:r>
                    </a:p>
                  </a:txBody>
                  <a:tcPr marL="9525" marR="9525" marT="9525" marB="0" anchor="ctr">
                    <a:solidFill>
                      <a:schemeClr val="accent1"/>
                    </a:solidFill>
                  </a:tcPr>
                </a:tc>
                <a:extLst>
                  <a:ext uri="{0D108BD9-81ED-4DB2-BD59-A6C34878D82A}">
                    <a16:rowId xmlns:a16="http://schemas.microsoft.com/office/drawing/2014/main" val="10005"/>
                  </a:ext>
                </a:extLst>
              </a:tr>
              <a:tr h="586460">
                <a:tc>
                  <a:txBody>
                    <a:bodyPr/>
                    <a:lstStyle/>
                    <a:p>
                      <a:pPr algn="just">
                        <a:spcAft>
                          <a:spcPts val="600"/>
                        </a:spcAft>
                      </a:pPr>
                      <a:r>
                        <a:rPr lang="hr-HR" sz="2000" b="1" kern="1200" dirty="0">
                          <a:solidFill>
                            <a:schemeClr val="tx2"/>
                          </a:solidFill>
                          <a:effectLst/>
                          <a:latin typeface="+mn-lt"/>
                          <a:ea typeface="VladaRHSans Bk" panose="02000000000000000000" pitchFamily="50" charset="-18"/>
                          <a:cs typeface="+mn-cs"/>
                        </a:rPr>
                        <a:t>OP za hranu i/ili osnovnu materijalnu pomoć </a:t>
                      </a:r>
                      <a:endParaRPr lang="en-GB" sz="2000" b="1" kern="1200" dirty="0">
                        <a:solidFill>
                          <a:schemeClr val="tx2"/>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defTabSz="914400" rtl="0" eaLnBrk="1" fontAlgn="ctr" latinLnBrk="0" hangingPunct="1">
                        <a:spcAft>
                          <a:spcPts val="600"/>
                        </a:spcAft>
                      </a:pPr>
                      <a:r>
                        <a:rPr lang="hr-HR" sz="2000" b="1" kern="1200" dirty="0">
                          <a:solidFill>
                            <a:schemeClr val="bg1"/>
                          </a:solidFill>
                          <a:effectLst/>
                          <a:latin typeface="+mn-lt"/>
                          <a:ea typeface="VladaRHSans Bk" panose="02000000000000000000" pitchFamily="50" charset="-18"/>
                          <a:cs typeface="+mn-cs"/>
                        </a:rPr>
                        <a:t>  3.535.440,15 kn </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r" fontAlgn="ctr"/>
                      <a:r>
                        <a:rPr lang="hr-HR" sz="2000" b="1" i="0" u="none" strike="noStrike" dirty="0">
                          <a:solidFill>
                            <a:schemeClr val="bg1"/>
                          </a:solidFill>
                          <a:effectLst/>
                          <a:latin typeface="+mn-lt"/>
                        </a:rPr>
                        <a:t>                       28.361.556,05 kn </a:t>
                      </a:r>
                    </a:p>
                  </a:txBody>
                  <a:tcPr marL="9525" marR="9525" marT="9525" marB="0" anchor="ctr">
                    <a:solidFill>
                      <a:schemeClr val="accent1"/>
                    </a:solidFill>
                  </a:tcPr>
                </a:tc>
                <a:extLst>
                  <a:ext uri="{0D108BD9-81ED-4DB2-BD59-A6C34878D82A}">
                    <a16:rowId xmlns:a16="http://schemas.microsoft.com/office/drawing/2014/main" val="10010"/>
                  </a:ext>
                </a:extLst>
              </a:tr>
              <a:tr h="342835">
                <a:tc>
                  <a:txBody>
                    <a:bodyPr/>
                    <a:lstStyle/>
                    <a:p>
                      <a:pPr algn="just">
                        <a:spcAft>
                          <a:spcPts val="600"/>
                        </a:spcAft>
                      </a:pPr>
                      <a:r>
                        <a:rPr lang="hr-HR" sz="2000" b="1" kern="1200" dirty="0">
                          <a:solidFill>
                            <a:schemeClr val="tx2"/>
                          </a:solidFill>
                          <a:effectLst/>
                          <a:latin typeface="+mn-lt"/>
                          <a:ea typeface="VladaRHSans Bk" panose="02000000000000000000" pitchFamily="50" charset="-18"/>
                          <a:cs typeface="+mn-cs"/>
                        </a:rPr>
                        <a:t>Europska teritorijalna suradnja</a:t>
                      </a:r>
                      <a:endParaRPr lang="en-GB" sz="2000" b="1" kern="1200" dirty="0">
                        <a:solidFill>
                          <a:schemeClr val="tx2"/>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defTabSz="914400" rtl="0" eaLnBrk="1" fontAlgn="ctr" latinLnBrk="0" hangingPunct="1">
                        <a:spcAft>
                          <a:spcPts val="600"/>
                        </a:spcAft>
                      </a:pPr>
                      <a:r>
                        <a:rPr lang="hr-HR" sz="2000" b="1" kern="1200" dirty="0">
                          <a:solidFill>
                            <a:schemeClr val="bg1"/>
                          </a:solidFill>
                          <a:effectLst/>
                          <a:latin typeface="+mn-lt"/>
                          <a:ea typeface="VladaRHSans Bk" panose="02000000000000000000" pitchFamily="50" charset="-18"/>
                          <a:cs typeface="+mn-cs"/>
                        </a:rPr>
                        <a:t>  156.051.731,87 kn </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r" fontAlgn="ctr"/>
                      <a:r>
                        <a:rPr lang="hr-HR" sz="2000" b="1" i="0" u="none" strike="noStrike" dirty="0">
                          <a:solidFill>
                            <a:schemeClr val="bg1"/>
                          </a:solidFill>
                          <a:effectLst/>
                          <a:latin typeface="+mn-lt"/>
                        </a:rPr>
                        <a:t>                     156.051.731,87 kn </a:t>
                      </a:r>
                    </a:p>
                  </a:txBody>
                  <a:tcPr marL="9525" marR="9525" marT="9525" marB="0" anchor="ctr">
                    <a:solidFill>
                      <a:schemeClr val="accent1"/>
                    </a:solidFill>
                  </a:tcPr>
                </a:tc>
                <a:extLst>
                  <a:ext uri="{0D108BD9-81ED-4DB2-BD59-A6C34878D82A}">
                    <a16:rowId xmlns:a16="http://schemas.microsoft.com/office/drawing/2014/main" val="10006"/>
                  </a:ext>
                </a:extLst>
              </a:tr>
              <a:tr h="367551">
                <a:tc>
                  <a:txBody>
                    <a:bodyPr/>
                    <a:lstStyle/>
                    <a:p>
                      <a:pPr algn="just">
                        <a:spcAft>
                          <a:spcPts val="600"/>
                        </a:spcAft>
                      </a:pPr>
                      <a:r>
                        <a:rPr lang="hr-HR" sz="2000" b="1" kern="1200" dirty="0">
                          <a:solidFill>
                            <a:schemeClr val="tx2"/>
                          </a:solidFill>
                          <a:effectLst/>
                          <a:latin typeface="+mn-lt"/>
                          <a:ea typeface="VladaRHSans Bk" panose="02000000000000000000" pitchFamily="50" charset="-18"/>
                          <a:cs typeface="+mn-cs"/>
                        </a:rPr>
                        <a:t>UKUPNO UGOVORENO</a:t>
                      </a:r>
                      <a:endParaRPr lang="en-GB" sz="2000" b="1" kern="1200" dirty="0">
                        <a:solidFill>
                          <a:schemeClr val="tx2"/>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r" defTabSz="914400" rtl="0" eaLnBrk="1" fontAlgn="ctr" latinLnBrk="0" hangingPunct="1">
                        <a:spcAft>
                          <a:spcPts val="600"/>
                        </a:spcAft>
                      </a:pPr>
                      <a:r>
                        <a:rPr lang="hr-HR" sz="2000" b="1" kern="1200" dirty="0">
                          <a:solidFill>
                            <a:schemeClr val="bg1"/>
                          </a:solidFill>
                          <a:effectLst/>
                          <a:latin typeface="+mn-lt"/>
                          <a:ea typeface="VladaRHSans Bk" panose="02000000000000000000" pitchFamily="50" charset="-18"/>
                          <a:cs typeface="+mn-cs"/>
                        </a:rPr>
                        <a:t> 5.549.729.247,43 kn </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r" fontAlgn="ctr"/>
                      <a:r>
                        <a:rPr lang="hr-HR" sz="2000" b="1" i="0" u="none" strike="noStrike" dirty="0">
                          <a:solidFill>
                            <a:schemeClr val="bg1"/>
                          </a:solidFill>
                          <a:effectLst/>
                          <a:latin typeface="+mn-lt"/>
                        </a:rPr>
                        <a:t>      6.797.664.151,33 kn </a:t>
                      </a:r>
                    </a:p>
                  </a:txBody>
                  <a:tcPr marL="9525" marR="9525" marT="9525" marB="0" anchor="ctr">
                    <a:solidFill>
                      <a:schemeClr val="accent1"/>
                    </a:solidFill>
                  </a:tcPr>
                </a:tc>
                <a:extLst>
                  <a:ext uri="{0D108BD9-81ED-4DB2-BD59-A6C34878D82A}">
                    <a16:rowId xmlns:a16="http://schemas.microsoft.com/office/drawing/2014/main" val="10007"/>
                  </a:ext>
                </a:extLst>
              </a:tr>
              <a:tr h="748004">
                <a:tc>
                  <a:txBody>
                    <a:bodyPr/>
                    <a:lstStyle/>
                    <a:p>
                      <a:pPr algn="just">
                        <a:spcAft>
                          <a:spcPts val="600"/>
                        </a:spcAft>
                      </a:pPr>
                      <a:r>
                        <a:rPr lang="hr-HR" sz="2000" b="1" kern="1200" dirty="0">
                          <a:solidFill>
                            <a:schemeClr val="tx2"/>
                          </a:solidFill>
                          <a:effectLst/>
                          <a:latin typeface="+mn-lt"/>
                          <a:ea typeface="VladaRHSans Bk" panose="02000000000000000000" pitchFamily="50" charset="-18"/>
                          <a:cs typeface="+mn-cs"/>
                        </a:rPr>
                        <a:t>CILJANI IZNOS </a:t>
                      </a:r>
                      <a:endParaRPr lang="en-US" sz="2000" b="1" kern="1200" dirty="0">
                        <a:solidFill>
                          <a:schemeClr val="tx2"/>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indent="0" algn="ctr">
                        <a:spcAft>
                          <a:spcPts val="600"/>
                        </a:spcAft>
                      </a:pPr>
                      <a:r>
                        <a:rPr lang="hr-HR" sz="2000" b="1" kern="1200" dirty="0">
                          <a:solidFill>
                            <a:schemeClr val="lt1"/>
                          </a:solidFill>
                          <a:effectLst/>
                          <a:latin typeface="+mn-lt"/>
                          <a:ea typeface="VladaRHSans Bk" panose="02000000000000000000" pitchFamily="50" charset="-18"/>
                          <a:cs typeface="+mn-cs"/>
                        </a:rPr>
                        <a:t>2.500.000.000,00 eura</a:t>
                      </a:r>
                      <a:endParaRPr lang="en-GB" sz="2000" b="1" kern="1200" dirty="0">
                        <a:solidFill>
                          <a:schemeClr val="lt1"/>
                        </a:solidFill>
                        <a:effectLst/>
                        <a:latin typeface="+mn-lt"/>
                        <a:ea typeface="VladaRHSans Bk" panose="02000000000000000000" pitchFamily="50" charset="-18"/>
                        <a:cs typeface="+mn-cs"/>
                      </a:endParaRPr>
                    </a:p>
                    <a:p>
                      <a:pPr marL="0" indent="0" algn="ctr">
                        <a:spcAft>
                          <a:spcPts val="600"/>
                        </a:spcAft>
                      </a:pPr>
                      <a:r>
                        <a:rPr lang="hr-HR" sz="2000" b="1" kern="1200" dirty="0">
                          <a:solidFill>
                            <a:schemeClr val="lt1"/>
                          </a:solidFill>
                          <a:effectLst/>
                          <a:latin typeface="+mn-lt"/>
                          <a:ea typeface="VladaRHSans Bk" panose="02000000000000000000" pitchFamily="50" charset="-18"/>
                          <a:cs typeface="+mn-cs"/>
                        </a:rPr>
                        <a:t>(18.750.000.000,00 kn)</a:t>
                      </a:r>
                      <a:endParaRPr lang="en-GB" sz="2000" b="1" kern="1200" dirty="0">
                        <a:solidFill>
                          <a:schemeClr val="lt1"/>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solidFill>
                      <a:schemeClr val="accent1"/>
                    </a:solidFill>
                  </a:tcPr>
                </a:tc>
                <a:tc hMerge="1">
                  <a:txBody>
                    <a:bodyPr/>
                    <a:lstStyle/>
                    <a:p>
                      <a:pPr marL="0" indent="0" algn="l">
                        <a:spcAft>
                          <a:spcPts val="600"/>
                        </a:spcAft>
                      </a:pPr>
                      <a:endParaRPr lang="en-GB" sz="2000" b="1" kern="1200" dirty="0">
                        <a:solidFill>
                          <a:schemeClr val="lt1"/>
                        </a:solidFill>
                        <a:effectLst/>
                        <a:latin typeface="VladaRHSans Bk" panose="02000000000000000000" pitchFamily="50" charset="-18"/>
                        <a:ea typeface="VladaRHSans Bk" panose="02000000000000000000" pitchFamily="50" charset="-18"/>
                        <a:cs typeface="+mn-cs"/>
                      </a:endParaRPr>
                    </a:p>
                  </a:txBody>
                  <a:tcPr marL="68580" marR="68580" marT="0" marB="0" anchor="ctr">
                    <a:solidFill>
                      <a:schemeClr val="accent1"/>
                    </a:solidFill>
                  </a:tcPr>
                </a:tc>
                <a:extLst>
                  <a:ext uri="{0D108BD9-81ED-4DB2-BD59-A6C34878D82A}">
                    <a16:rowId xmlns:a16="http://schemas.microsoft.com/office/drawing/2014/main" val="10008"/>
                  </a:ext>
                </a:extLst>
              </a:tr>
              <a:tr h="952997">
                <a:tc>
                  <a:txBody>
                    <a:bodyPr/>
                    <a:lstStyle/>
                    <a:p>
                      <a:pPr algn="just">
                        <a:spcAft>
                          <a:spcPts val="600"/>
                        </a:spcAft>
                      </a:pPr>
                      <a:r>
                        <a:rPr lang="hr-HR" sz="2000" b="1" kern="1200" dirty="0">
                          <a:solidFill>
                            <a:schemeClr val="tx2"/>
                          </a:solidFill>
                          <a:effectLst/>
                          <a:latin typeface="+mn-lt"/>
                          <a:ea typeface="VladaRHSans Bk" panose="02000000000000000000" pitchFamily="50" charset="-18"/>
                          <a:cs typeface="+mn-cs"/>
                        </a:rPr>
                        <a:t>Postotak ugovorenih bespovratnih sredstava u odnosu na ciljani iznos</a:t>
                      </a:r>
                      <a:endParaRPr lang="en-GB" sz="2000" b="1" kern="1200" dirty="0">
                        <a:solidFill>
                          <a:schemeClr val="tx2"/>
                        </a:solidFill>
                        <a:effectLst/>
                        <a:latin typeface="+mn-lt"/>
                        <a:ea typeface="VladaRHSans Bk" panose="02000000000000000000" pitchFamily="50" charset="-18"/>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hr-HR" sz="2000" b="1" i="0" u="none" strike="noStrike" kern="1200" cap="none" spc="0" normalizeH="0" baseline="0" noProof="0" dirty="0">
                          <a:ln>
                            <a:noFill/>
                          </a:ln>
                          <a:solidFill>
                            <a:prstClr val="white"/>
                          </a:solidFill>
                          <a:effectLst/>
                          <a:uLnTx/>
                          <a:uFillTx/>
                          <a:latin typeface="+mn-lt"/>
                          <a:ea typeface="VladaRHSans Bk" panose="02000000000000000000" pitchFamily="50" charset="-18"/>
                          <a:cs typeface="+mn-cs"/>
                        </a:rPr>
                        <a:t>29,60%</a:t>
                      </a:r>
                    </a:p>
                  </a:txBody>
                  <a:tcPr marL="68580" marR="6858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algn="ctr" fontAlgn="b"/>
                      <a:r>
                        <a:rPr lang="hr-HR" sz="2000" b="1" i="0" u="none" strike="noStrike" dirty="0">
                          <a:solidFill>
                            <a:schemeClr val="bg1"/>
                          </a:solidFill>
                          <a:effectLst/>
                          <a:latin typeface="Calibri" panose="020F0502020204030204" pitchFamily="34" charset="0"/>
                        </a:rPr>
                        <a:t>36,25%</a:t>
                      </a:r>
                    </a:p>
                  </a:txBody>
                  <a:tcPr marL="9525" marR="9525" marT="9525" marB="0" anchor="ctr">
                    <a:solidFill>
                      <a:schemeClr val="accent1"/>
                    </a:solidFill>
                  </a:tcPr>
                </a:tc>
                <a:extLst>
                  <a:ext uri="{0D108BD9-81ED-4DB2-BD59-A6C34878D82A}">
                    <a16:rowId xmlns:a16="http://schemas.microsoft.com/office/drawing/2014/main" val="10009"/>
                  </a:ext>
                </a:extLst>
              </a:tr>
            </a:tbl>
          </a:graphicData>
        </a:graphic>
      </p:graphicFrame>
      <p:sp>
        <p:nvSpPr>
          <p:cNvPr id="4" name="Rectangle 1"/>
          <p:cNvSpPr>
            <a:spLocks noChangeArrowheads="1"/>
          </p:cNvSpPr>
          <p:nvPr/>
        </p:nvSpPr>
        <p:spPr bwMode="auto">
          <a:xfrm>
            <a:off x="-1230568" y="2700338"/>
            <a:ext cx="206584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8476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109058"/>
            <a:ext cx="11269838" cy="1098958"/>
          </a:xfrm>
        </p:spPr>
        <p:txBody>
          <a:bodyPr>
            <a:noAutofit/>
          </a:bodyPr>
          <a:lstStyle/>
          <a:p>
            <a:pPr algn="ctr"/>
            <a:r>
              <a:rPr lang="hr-HR" sz="3000" b="1" dirty="0">
                <a:latin typeface="Calibri" panose="020F0502020204030204" pitchFamily="34" charset="0"/>
                <a:ea typeface="Calibri" panose="020F0502020204030204" pitchFamily="34" charset="0"/>
                <a:cs typeface="Times New Roman" panose="02020603050405020304" pitchFamily="18" charset="0"/>
              </a:rPr>
              <a:t>MINISTARSTVO POLJOPRIVREDE – DJEČJI VRTIĆI, Mjera 7.4.1.</a:t>
            </a:r>
            <a:endParaRPr lang="hr-HR" sz="3000" b="1" dirty="0"/>
          </a:p>
        </p:txBody>
      </p:sp>
      <p:graphicFrame>
        <p:nvGraphicFramePr>
          <p:cNvPr id="4" name="Tablica 3"/>
          <p:cNvGraphicFramePr>
            <a:graphicFrameLocks noGrp="1"/>
          </p:cNvGraphicFramePr>
          <p:nvPr>
            <p:extLst>
              <p:ext uri="{D42A27DB-BD31-4B8C-83A1-F6EECF244321}">
                <p14:modId xmlns:p14="http://schemas.microsoft.com/office/powerpoint/2010/main" val="1809926396"/>
              </p:ext>
            </p:extLst>
          </p:nvPr>
        </p:nvGraphicFramePr>
        <p:xfrm>
          <a:off x="864066" y="1442906"/>
          <a:ext cx="10444294" cy="4857222"/>
        </p:xfrm>
        <a:graphic>
          <a:graphicData uri="http://schemas.openxmlformats.org/drawingml/2006/table">
            <a:tbl>
              <a:tblPr/>
              <a:tblGrid>
                <a:gridCol w="4215186">
                  <a:extLst>
                    <a:ext uri="{9D8B030D-6E8A-4147-A177-3AD203B41FA5}">
                      <a16:colId xmlns:a16="http://schemas.microsoft.com/office/drawing/2014/main" val="20000"/>
                    </a:ext>
                  </a:extLst>
                </a:gridCol>
                <a:gridCol w="1568986">
                  <a:extLst>
                    <a:ext uri="{9D8B030D-6E8A-4147-A177-3AD203B41FA5}">
                      <a16:colId xmlns:a16="http://schemas.microsoft.com/office/drawing/2014/main" val="20001"/>
                    </a:ext>
                  </a:extLst>
                </a:gridCol>
                <a:gridCol w="1568986">
                  <a:extLst>
                    <a:ext uri="{9D8B030D-6E8A-4147-A177-3AD203B41FA5}">
                      <a16:colId xmlns:a16="http://schemas.microsoft.com/office/drawing/2014/main" val="20002"/>
                    </a:ext>
                  </a:extLst>
                </a:gridCol>
                <a:gridCol w="3091136">
                  <a:extLst>
                    <a:ext uri="{9D8B030D-6E8A-4147-A177-3AD203B41FA5}">
                      <a16:colId xmlns:a16="http://schemas.microsoft.com/office/drawing/2014/main" val="20003"/>
                    </a:ext>
                  </a:extLst>
                </a:gridCol>
              </a:tblGrid>
              <a:tr h="1617654">
                <a:tc>
                  <a:txBody>
                    <a:bodyPr/>
                    <a:lstStyle/>
                    <a:p>
                      <a:pPr algn="ctr" fontAlgn="ctr"/>
                      <a:r>
                        <a:rPr lang="hr-HR" sz="2400" b="1" i="0" u="none" strike="noStrike" dirty="0">
                          <a:solidFill>
                            <a:srgbClr val="000000"/>
                          </a:solidFill>
                          <a:effectLst/>
                          <a:latin typeface="+mn-lt"/>
                        </a:rPr>
                        <a:t>ŽUPANIJA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hr-HR" sz="2400" b="1" i="0" u="none" strike="noStrike" dirty="0">
                          <a:solidFill>
                            <a:srgbClr val="000000"/>
                          </a:solidFill>
                          <a:effectLst/>
                          <a:latin typeface="+mn-lt"/>
                        </a:rPr>
                        <a:t>OPĆINA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hr-HR" sz="2400" b="1" i="0" u="none" strike="noStrike" dirty="0">
                          <a:solidFill>
                            <a:srgbClr val="000000"/>
                          </a:solidFill>
                          <a:effectLst/>
                          <a:latin typeface="+mn-lt"/>
                        </a:rPr>
                        <a:t>GRAD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hr-HR" sz="2400" b="1" i="0" u="none" strike="noStrike" dirty="0">
                          <a:solidFill>
                            <a:srgbClr val="000000"/>
                          </a:solidFill>
                          <a:effectLst/>
                          <a:latin typeface="+mn-lt"/>
                        </a:rPr>
                        <a:t>UKUPNO FINANCIRANO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0"/>
                  </a:ext>
                </a:extLst>
              </a:tr>
              <a:tr h="539928">
                <a:tc>
                  <a:txBody>
                    <a:bodyPr/>
                    <a:lstStyle/>
                    <a:p>
                      <a:pPr algn="ctr" fontAlgn="ctr"/>
                      <a:r>
                        <a:rPr lang="hr-HR" sz="2400" b="0" i="0" u="none" strike="noStrike" dirty="0">
                          <a:solidFill>
                            <a:srgbClr val="000000"/>
                          </a:solidFill>
                          <a:effectLst/>
                          <a:latin typeface="+mn-lt"/>
                        </a:rPr>
                        <a:t>Brodsko - posavska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hr-HR" sz="2400" b="0" i="0" u="none" strike="noStrike">
                          <a:solidFill>
                            <a:srgbClr val="000000"/>
                          </a:solidFill>
                          <a:effectLst/>
                          <a:latin typeface="+mn-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9.336.122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9928">
                <a:tc>
                  <a:txBody>
                    <a:bodyPr/>
                    <a:lstStyle/>
                    <a:p>
                      <a:pPr algn="ctr" fontAlgn="ctr"/>
                      <a:r>
                        <a:rPr lang="hr-HR" sz="2400" b="0" i="0" u="none" strike="noStrike" dirty="0">
                          <a:solidFill>
                            <a:srgbClr val="000000"/>
                          </a:solidFill>
                          <a:effectLst/>
                          <a:latin typeface="+mn-lt"/>
                        </a:rPr>
                        <a:t>Osječko - baranjska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hr-HR" sz="2400" b="0" i="0" u="none" strike="noStrike" dirty="0">
                          <a:solidFill>
                            <a:srgbClr val="000000"/>
                          </a:solidFill>
                          <a:effectLst/>
                          <a:latin typeface="+mn-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10.176.332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9928">
                <a:tc>
                  <a:txBody>
                    <a:bodyPr/>
                    <a:lstStyle/>
                    <a:p>
                      <a:pPr algn="ctr" fontAlgn="ctr"/>
                      <a:r>
                        <a:rPr lang="hr-HR" sz="2400" b="0" i="0" u="none" strike="noStrike" dirty="0">
                          <a:solidFill>
                            <a:srgbClr val="000000"/>
                          </a:solidFill>
                          <a:effectLst/>
                          <a:latin typeface="+mn-lt"/>
                        </a:rPr>
                        <a:t>Požeško - slavonska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hr-HR" sz="2400" b="0" i="0" u="none" strike="noStrike" dirty="0">
                          <a:solidFill>
                            <a:srgbClr val="000000"/>
                          </a:solidFill>
                          <a:effectLst/>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9928">
                <a:tc>
                  <a:txBody>
                    <a:bodyPr/>
                    <a:lstStyle/>
                    <a:p>
                      <a:pPr algn="ctr" fontAlgn="ctr"/>
                      <a:r>
                        <a:rPr lang="hr-HR" sz="2400" b="0" i="0" u="none" strike="noStrike" dirty="0">
                          <a:solidFill>
                            <a:srgbClr val="000000"/>
                          </a:solidFill>
                          <a:effectLst/>
                          <a:latin typeface="+mn-lt"/>
                        </a:rPr>
                        <a:t>Virovitičko - podravska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hr-HR" sz="2400" b="0" i="0" u="none" strike="noStrike" dirty="0">
                          <a:solidFill>
                            <a:srgbClr val="000000"/>
                          </a:solidFill>
                          <a:effectLst/>
                          <a:latin typeface="+mn-lt"/>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18.213.608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9928">
                <a:tc>
                  <a:txBody>
                    <a:bodyPr/>
                    <a:lstStyle/>
                    <a:p>
                      <a:pPr algn="ctr" fontAlgn="ctr"/>
                      <a:r>
                        <a:rPr lang="hr-HR" sz="2400" b="0" i="0" u="none" strike="noStrike" dirty="0">
                          <a:solidFill>
                            <a:srgbClr val="000000"/>
                          </a:solidFill>
                          <a:effectLst/>
                          <a:latin typeface="+mn-lt"/>
                        </a:rPr>
                        <a:t>Vukovarsko - srijemska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0" i="0" u="none" strike="noStrike" dirty="0">
                          <a:solidFill>
                            <a:srgbClr val="000000"/>
                          </a:solidFill>
                          <a:effectLst/>
                          <a:latin typeface="+mn-lt"/>
                        </a:rPr>
                        <a:t>22.673.658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9928">
                <a:tc>
                  <a:txBody>
                    <a:bodyPr/>
                    <a:lstStyle/>
                    <a:p>
                      <a:pPr algn="ctr" fontAlgn="ctr"/>
                      <a:r>
                        <a:rPr lang="hr-HR" sz="2400" b="1" i="0" u="none" strike="noStrike">
                          <a:solidFill>
                            <a:srgbClr val="000000"/>
                          </a:solidFill>
                          <a:effectLst/>
                          <a:latin typeface="+mn-lt"/>
                        </a:rPr>
                        <a:t>UKUPNO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1" i="0" u="none" strike="noStrike">
                          <a:solidFill>
                            <a:srgbClr val="000000"/>
                          </a:solidFill>
                          <a:effectLst/>
                          <a:latin typeface="+mn-lt"/>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1" i="0" u="none" strike="noStrike">
                          <a:solidFill>
                            <a:srgbClr val="000000"/>
                          </a:solidFill>
                          <a:effectLst/>
                          <a:latin typeface="+mn-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2400" b="1" i="0" u="none" strike="noStrike" dirty="0">
                          <a:solidFill>
                            <a:srgbClr val="000000"/>
                          </a:solidFill>
                          <a:effectLst/>
                          <a:latin typeface="+mn-lt"/>
                        </a:rPr>
                        <a:t>60.399.720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69736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09600" y="214290"/>
            <a:ext cx="10972800" cy="79325"/>
          </a:xfrm>
        </p:spPr>
        <p:txBody>
          <a:bodyPr>
            <a:normAutofit fontScale="90000"/>
          </a:bodyPr>
          <a:lstStyle/>
          <a:p>
            <a:pPr algn="ctr"/>
            <a:br>
              <a:rPr lang="hr-HR" sz="3000" dirty="0"/>
            </a:br>
            <a:br>
              <a:rPr lang="hr-HR" sz="3000" dirty="0"/>
            </a:br>
            <a:r>
              <a:rPr lang="hr-HR" sz="3000" b="1" dirty="0">
                <a:latin typeface="+mn-lt"/>
              </a:rPr>
              <a:t>UNAPRJEĐENJE USLUGA ZA DJECU U SUSTAVU RANOG I PREDŠKOLSKOG ODGOJA I OBRAZOVANJA </a:t>
            </a:r>
            <a:br>
              <a:rPr lang="hr-HR" sz="3000" b="1" dirty="0">
                <a:latin typeface="+mn-lt"/>
              </a:rPr>
            </a:br>
            <a:r>
              <a:rPr lang="hr-HR" sz="3000" b="1" dirty="0">
                <a:latin typeface="+mn-lt"/>
              </a:rPr>
              <a:t>– ZAPRIMLJENE PRIJAVE – Europski socijalni fond </a:t>
            </a:r>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622669786"/>
              </p:ext>
            </p:extLst>
          </p:nvPr>
        </p:nvGraphicFramePr>
        <p:xfrm>
          <a:off x="939567" y="1493240"/>
          <a:ext cx="10553350" cy="4890779"/>
        </p:xfrm>
        <a:graphic>
          <a:graphicData uri="http://schemas.openxmlformats.org/drawingml/2006/table">
            <a:tbl>
              <a:tblPr/>
              <a:tblGrid>
                <a:gridCol w="3621309">
                  <a:extLst>
                    <a:ext uri="{9D8B030D-6E8A-4147-A177-3AD203B41FA5}">
                      <a16:colId xmlns:a16="http://schemas.microsoft.com/office/drawing/2014/main" val="4170025980"/>
                    </a:ext>
                  </a:extLst>
                </a:gridCol>
                <a:gridCol w="4044336">
                  <a:extLst>
                    <a:ext uri="{9D8B030D-6E8A-4147-A177-3AD203B41FA5}">
                      <a16:colId xmlns:a16="http://schemas.microsoft.com/office/drawing/2014/main" val="3803658865"/>
                    </a:ext>
                  </a:extLst>
                </a:gridCol>
                <a:gridCol w="2887705">
                  <a:extLst>
                    <a:ext uri="{9D8B030D-6E8A-4147-A177-3AD203B41FA5}">
                      <a16:colId xmlns:a16="http://schemas.microsoft.com/office/drawing/2014/main" val="2995635288"/>
                    </a:ext>
                  </a:extLst>
                </a:gridCol>
              </a:tblGrid>
              <a:tr h="1892903">
                <a:tc>
                  <a:txBody>
                    <a:bodyPr/>
                    <a:lstStyle/>
                    <a:p>
                      <a:pPr algn="ctr" fontAlgn="ctr">
                        <a:lnSpc>
                          <a:spcPct val="107000"/>
                        </a:lnSpc>
                        <a:spcAft>
                          <a:spcPts val="0"/>
                        </a:spcAft>
                      </a:pPr>
                      <a:r>
                        <a:rPr lang="hr-HR" sz="24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ŽUPANIJA</a:t>
                      </a:r>
                      <a:endParaRPr lang="hr-H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7000"/>
                        </a:lnSpc>
                        <a:spcAft>
                          <a:spcPts val="0"/>
                        </a:spcAft>
                      </a:pPr>
                      <a:r>
                        <a:rPr lang="hr-HR" sz="24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IZNOS SREDSTAVA</a:t>
                      </a:r>
                      <a:endParaRPr lang="hr-H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0000"/>
                        </a:lnSpc>
                        <a:spcAft>
                          <a:spcPts val="0"/>
                        </a:spcAft>
                      </a:pPr>
                      <a:endParaRPr lang="hr-HR" sz="24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algn="ctr" fontAlgn="ctr">
                        <a:lnSpc>
                          <a:spcPct val="100000"/>
                        </a:lnSpc>
                        <a:spcAft>
                          <a:spcPts val="0"/>
                        </a:spcAft>
                      </a:pPr>
                      <a:r>
                        <a:rPr lang="hr-HR" sz="24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hr-HR" sz="24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fontAlgn="ctr">
                        <a:lnSpc>
                          <a:spcPct val="100000"/>
                        </a:lnSpc>
                        <a:spcAft>
                          <a:spcPts val="0"/>
                        </a:spcAft>
                      </a:pPr>
                      <a:r>
                        <a:rPr lang="hr-HR" sz="24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BROJ PROJEKATA</a:t>
                      </a:r>
                    </a:p>
                    <a:p>
                      <a:pPr algn="ctr" fontAlgn="ctr">
                        <a:lnSpc>
                          <a:spcPct val="100000"/>
                        </a:lnSpc>
                        <a:spcAft>
                          <a:spcPts val="0"/>
                        </a:spcAft>
                      </a:pPr>
                      <a:endParaRPr lang="hr-HR" sz="24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gn="ctr" fontAlgn="ctr">
                        <a:lnSpc>
                          <a:spcPct val="100000"/>
                        </a:lnSpc>
                        <a:spcAft>
                          <a:spcPts val="0"/>
                        </a:spcAft>
                      </a:pPr>
                      <a:endParaRPr lang="hr-HR" sz="24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06831637"/>
                  </a:ext>
                </a:extLst>
              </a:tr>
              <a:tr h="499646">
                <a:tc>
                  <a:txBody>
                    <a:bodyPr/>
                    <a:lstStyle/>
                    <a:p>
                      <a:pPr algn="ctr" fontAlgn="ctr">
                        <a:lnSpc>
                          <a:spcPct val="100000"/>
                        </a:lnSpc>
                        <a:spcAft>
                          <a:spcPts val="0"/>
                        </a:spcAft>
                      </a:pPr>
                      <a:r>
                        <a:rPr lang="hr-HR" sz="2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Brodsko - posavska</a:t>
                      </a:r>
                      <a:endParaRPr lang="hr-H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306303"/>
                  </a:ext>
                </a:extLst>
              </a:tr>
              <a:tr h="499646">
                <a:tc>
                  <a:txBody>
                    <a:bodyPr/>
                    <a:lstStyle/>
                    <a:p>
                      <a:pPr algn="ctr" fontAlgn="ctr">
                        <a:lnSpc>
                          <a:spcPct val="100000"/>
                        </a:lnSpc>
                        <a:spcAft>
                          <a:spcPts val="0"/>
                        </a:spcAft>
                      </a:pPr>
                      <a:r>
                        <a:rPr lang="hr-HR" sz="2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Osječko - baranjska</a:t>
                      </a:r>
                      <a:endParaRPr lang="hr-H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3.377.887,71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301995"/>
                  </a:ext>
                </a:extLst>
              </a:tr>
              <a:tr h="499646">
                <a:tc>
                  <a:txBody>
                    <a:bodyPr/>
                    <a:lstStyle/>
                    <a:p>
                      <a:pPr algn="ctr" fontAlgn="ctr">
                        <a:lnSpc>
                          <a:spcPct val="100000"/>
                        </a:lnSpc>
                        <a:spcAft>
                          <a:spcPts val="0"/>
                        </a:spcAft>
                      </a:pPr>
                      <a:r>
                        <a:rPr lang="hr-HR" sz="2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Požeško - slavonska</a:t>
                      </a:r>
                      <a:endParaRPr lang="hr-H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5.373.311,10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854013"/>
                  </a:ext>
                </a:extLst>
              </a:tr>
              <a:tr h="499646">
                <a:tc>
                  <a:txBody>
                    <a:bodyPr/>
                    <a:lstStyle/>
                    <a:p>
                      <a:pPr algn="ctr" fontAlgn="ctr">
                        <a:lnSpc>
                          <a:spcPct val="100000"/>
                        </a:lnSpc>
                        <a:spcAft>
                          <a:spcPts val="0"/>
                        </a:spcAft>
                      </a:pPr>
                      <a:r>
                        <a:rPr lang="hr-HR" sz="2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Virovitičko - podravska</a:t>
                      </a:r>
                      <a:endParaRPr lang="hr-H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2.446.574,87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734388"/>
                  </a:ext>
                </a:extLst>
              </a:tr>
              <a:tr h="499646">
                <a:tc>
                  <a:txBody>
                    <a:bodyPr/>
                    <a:lstStyle/>
                    <a:p>
                      <a:pPr algn="ctr" fontAlgn="ctr">
                        <a:lnSpc>
                          <a:spcPct val="100000"/>
                        </a:lnSpc>
                        <a:spcAft>
                          <a:spcPts val="0"/>
                        </a:spcAft>
                      </a:pPr>
                      <a:r>
                        <a:rPr lang="hr-HR" sz="2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Vukovarsko - srijemska</a:t>
                      </a:r>
                      <a:endParaRPr lang="hr-H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dirty="0">
                          <a:effectLst/>
                          <a:latin typeface="Calibri" panose="020F0502020204030204" pitchFamily="34" charset="0"/>
                          <a:ea typeface="Calibri" panose="020F0502020204030204" pitchFamily="34" charset="0"/>
                          <a:cs typeface="Times New Roman" panose="02020603050405020304" pitchFamily="18"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573115"/>
                  </a:ext>
                </a:extLst>
              </a:tr>
              <a:tr h="499646">
                <a:tc>
                  <a:txBody>
                    <a:bodyPr/>
                    <a:lstStyle/>
                    <a:p>
                      <a:pPr algn="ctr" fontAlgn="ctr">
                        <a:lnSpc>
                          <a:spcPct val="100000"/>
                        </a:lnSpc>
                        <a:spcAft>
                          <a:spcPts val="0"/>
                        </a:spcAft>
                      </a:pPr>
                      <a:r>
                        <a:rPr lang="hr-HR" sz="24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UKUPNO</a:t>
                      </a:r>
                      <a:endParaRPr lang="hr-HR"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b="1" dirty="0">
                          <a:effectLst/>
                          <a:latin typeface="Calibri" panose="020F0502020204030204" pitchFamily="34" charset="0"/>
                          <a:ea typeface="Calibri" panose="020F0502020204030204" pitchFamily="34" charset="0"/>
                          <a:cs typeface="Times New Roman" panose="02020603050405020304" pitchFamily="18" charset="0"/>
                        </a:rPr>
                        <a:t>11.197.720,68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400" b="1" dirty="0">
                          <a:effectLst/>
                          <a:latin typeface="Calibri" panose="020F0502020204030204" pitchFamily="34" charset="0"/>
                          <a:ea typeface="Calibri" panose="020F0502020204030204" pitchFamily="34" charset="0"/>
                          <a:cs typeface="Times New Roman" panose="02020603050405020304" pitchFamily="18" charset="0"/>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730576"/>
                  </a:ext>
                </a:extLst>
              </a:tr>
            </a:tbl>
          </a:graphicData>
        </a:graphic>
      </p:graphicFrame>
    </p:spTree>
    <p:extLst>
      <p:ext uri="{BB962C8B-B14F-4D97-AF65-F5344CB8AC3E}">
        <p14:creationId xmlns:p14="http://schemas.microsoft.com/office/powerpoint/2010/main" val="3881357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635" y="1551963"/>
            <a:ext cx="11305076" cy="5486246"/>
          </a:xfrm>
        </p:spPr>
        <p:txBody>
          <a:bodyPr>
            <a:normAutofit/>
          </a:bodyPr>
          <a:lstStyle/>
          <a:p>
            <a:pPr algn="just"/>
            <a:r>
              <a:rPr lang="hr-HR" sz="2800" dirty="0">
                <a:solidFill>
                  <a:schemeClr val="tx2"/>
                </a:solidFill>
                <a:latin typeface="+mn-lt"/>
              </a:rPr>
              <a:t>Ostvarivanjem </a:t>
            </a:r>
            <a:r>
              <a:rPr lang="hr-HR" sz="2800" b="1" dirty="0">
                <a:solidFill>
                  <a:schemeClr val="tx2"/>
                </a:solidFill>
                <a:latin typeface="+mn-lt"/>
              </a:rPr>
              <a:t>prava na doplatak za djecu i pronatalitetnog dodatka od 1.7.2018., </a:t>
            </a:r>
            <a:r>
              <a:rPr lang="hr-HR" sz="2800" dirty="0">
                <a:solidFill>
                  <a:schemeClr val="tx2"/>
                </a:solidFill>
                <a:latin typeface="+mn-lt"/>
              </a:rPr>
              <a:t>najveće povećanje broja korisnika u odnosu na postojeće stanje bit će upravo u slavonskim županijama </a:t>
            </a:r>
            <a:r>
              <a:rPr lang="hr-HR" sz="2800" b="1" dirty="0">
                <a:solidFill>
                  <a:schemeClr val="tx2"/>
                </a:solidFill>
                <a:latin typeface="+mn-lt"/>
              </a:rPr>
              <a:t>zbog nižeg osobnog dohotka stanovništva</a:t>
            </a:r>
          </a:p>
          <a:p>
            <a:pPr marL="0" indent="0" algn="just">
              <a:buNone/>
            </a:pPr>
            <a:endParaRPr lang="hr-HR" sz="2800" dirty="0">
              <a:solidFill>
                <a:schemeClr val="tx2"/>
              </a:solidFill>
              <a:latin typeface="+mn-lt"/>
            </a:endParaRPr>
          </a:p>
          <a:p>
            <a:pPr algn="just">
              <a:lnSpc>
                <a:spcPct val="100000"/>
              </a:lnSpc>
            </a:pPr>
            <a:r>
              <a:rPr lang="hr-HR" sz="2800" dirty="0">
                <a:solidFill>
                  <a:schemeClr val="tx2"/>
                </a:solidFill>
                <a:latin typeface="+mn-lt"/>
              </a:rPr>
              <a:t>Potencijalni broj korisnika na razini Republike Hrvatske </a:t>
            </a:r>
            <a:r>
              <a:rPr lang="hr-HR" sz="2800" b="1" dirty="0">
                <a:solidFill>
                  <a:schemeClr val="tx2"/>
                </a:solidFill>
                <a:latin typeface="+mn-lt"/>
              </a:rPr>
              <a:t>veći</a:t>
            </a:r>
            <a:r>
              <a:rPr lang="hr-HR" sz="2800" dirty="0">
                <a:solidFill>
                  <a:schemeClr val="tx2"/>
                </a:solidFill>
                <a:latin typeface="+mn-lt"/>
              </a:rPr>
              <a:t> je za </a:t>
            </a:r>
            <a:r>
              <a:rPr lang="hr-HR" sz="2800" b="1" dirty="0">
                <a:solidFill>
                  <a:schemeClr val="tx2"/>
                </a:solidFill>
                <a:latin typeface="+mn-lt"/>
              </a:rPr>
              <a:t>50%</a:t>
            </a:r>
            <a:r>
              <a:rPr lang="hr-HR" sz="2800" dirty="0">
                <a:solidFill>
                  <a:schemeClr val="tx2"/>
                </a:solidFill>
                <a:latin typeface="+mn-lt"/>
              </a:rPr>
              <a:t> dok se na području Slavonije, Baranje i Srijema </a:t>
            </a:r>
            <a:r>
              <a:rPr lang="hr-HR" sz="2800" b="1" dirty="0">
                <a:solidFill>
                  <a:schemeClr val="tx2"/>
                </a:solidFill>
                <a:latin typeface="+mn-lt"/>
              </a:rPr>
              <a:t>povećanje procjenjuje na 60% </a:t>
            </a:r>
            <a:r>
              <a:rPr lang="hr-HR" sz="2800" dirty="0">
                <a:solidFill>
                  <a:schemeClr val="tx2"/>
                </a:solidFill>
                <a:latin typeface="+mn-lt"/>
              </a:rPr>
              <a:t>od postojećeg broja korisnika </a:t>
            </a:r>
          </a:p>
        </p:txBody>
      </p:sp>
      <p:sp>
        <p:nvSpPr>
          <p:cNvPr id="8" name="Title 7"/>
          <p:cNvSpPr>
            <a:spLocks noGrp="1"/>
          </p:cNvSpPr>
          <p:nvPr>
            <p:ph type="title"/>
          </p:nvPr>
        </p:nvSpPr>
        <p:spPr>
          <a:xfrm>
            <a:off x="896983" y="327171"/>
            <a:ext cx="10515600" cy="654341"/>
          </a:xfrm>
          <a:noFill/>
          <a:ln>
            <a:no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ctr"/>
            <a:r>
              <a:rPr lang="hr-HR" sz="3000" b="1" dirty="0">
                <a:solidFill>
                  <a:schemeClr val="bg1"/>
                </a:solidFill>
              </a:rPr>
              <a:t>POVEĆANJE BROJA KORISNIKA DOPLATKA ZA DJECU OD 1.7.2018.</a:t>
            </a:r>
          </a:p>
        </p:txBody>
      </p:sp>
    </p:spTree>
    <p:extLst>
      <p:ext uri="{BB962C8B-B14F-4D97-AF65-F5344CB8AC3E}">
        <p14:creationId xmlns:p14="http://schemas.microsoft.com/office/powerpoint/2010/main" val="238769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300293"/>
            <a:ext cx="11142617" cy="503339"/>
          </a:xfrm>
        </p:spPr>
        <p:txBody>
          <a:bodyPr>
            <a:noAutofit/>
          </a:bodyPr>
          <a:lstStyle/>
          <a:p>
            <a:pPr algn="ctr"/>
            <a:r>
              <a:rPr lang="hr-HR" sz="30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CENTRI ZA SOCIJALNU SKRB I PRAVA U SUSTAVU SOCIJALNE SKRBI</a:t>
            </a:r>
            <a:endParaRPr lang="hr-HR" sz="3000" b="1" dirty="0">
              <a:solidFill>
                <a:schemeClr val="tx2"/>
              </a:solidFill>
            </a:endParaRPr>
          </a:p>
        </p:txBody>
      </p:sp>
      <p:graphicFrame>
        <p:nvGraphicFramePr>
          <p:cNvPr id="4" name="Tablica 3"/>
          <p:cNvGraphicFramePr>
            <a:graphicFrameLocks noGrp="1"/>
          </p:cNvGraphicFramePr>
          <p:nvPr>
            <p:extLst>
              <p:ext uri="{D42A27DB-BD31-4B8C-83A1-F6EECF244321}">
                <p14:modId xmlns:p14="http://schemas.microsoft.com/office/powerpoint/2010/main" val="2122762819"/>
              </p:ext>
            </p:extLst>
          </p:nvPr>
        </p:nvGraphicFramePr>
        <p:xfrm>
          <a:off x="365760" y="2902686"/>
          <a:ext cx="11445939" cy="3474028"/>
        </p:xfrm>
        <a:graphic>
          <a:graphicData uri="http://schemas.openxmlformats.org/drawingml/2006/table">
            <a:tbl>
              <a:tblPr/>
              <a:tblGrid>
                <a:gridCol w="4031837">
                  <a:extLst>
                    <a:ext uri="{9D8B030D-6E8A-4147-A177-3AD203B41FA5}">
                      <a16:colId xmlns:a16="http://schemas.microsoft.com/office/drawing/2014/main" val="20000"/>
                    </a:ext>
                  </a:extLst>
                </a:gridCol>
                <a:gridCol w="2681574">
                  <a:extLst>
                    <a:ext uri="{9D8B030D-6E8A-4147-A177-3AD203B41FA5}">
                      <a16:colId xmlns:a16="http://schemas.microsoft.com/office/drawing/2014/main" val="20002"/>
                    </a:ext>
                  </a:extLst>
                </a:gridCol>
                <a:gridCol w="2527193">
                  <a:extLst>
                    <a:ext uri="{9D8B030D-6E8A-4147-A177-3AD203B41FA5}">
                      <a16:colId xmlns:a16="http://schemas.microsoft.com/office/drawing/2014/main" val="20003"/>
                    </a:ext>
                  </a:extLst>
                </a:gridCol>
                <a:gridCol w="2205335">
                  <a:extLst>
                    <a:ext uri="{9D8B030D-6E8A-4147-A177-3AD203B41FA5}">
                      <a16:colId xmlns:a16="http://schemas.microsoft.com/office/drawing/2014/main" val="2141907414"/>
                    </a:ext>
                  </a:extLst>
                </a:gridCol>
              </a:tblGrid>
              <a:tr h="1022934">
                <a:tc>
                  <a:txBody>
                    <a:bodyPr/>
                    <a:lstStyle/>
                    <a:p>
                      <a:pPr algn="ctr" fontAlgn="ctr"/>
                      <a:r>
                        <a:rPr lang="hr-HR" sz="1800" b="1" i="0" u="none" strike="noStrike" dirty="0">
                          <a:solidFill>
                            <a:srgbClr val="000000"/>
                          </a:solidFill>
                          <a:effectLst/>
                          <a:latin typeface="Calibri" panose="020F0502020204030204" pitchFamily="34" charset="0"/>
                        </a:rPr>
                        <a:t>VRSTA</a:t>
                      </a:r>
                      <a:r>
                        <a:rPr lang="hr-HR" sz="1800" b="1" i="0" u="none" strike="noStrike" baseline="0" dirty="0">
                          <a:solidFill>
                            <a:srgbClr val="000000"/>
                          </a:solidFill>
                          <a:effectLst/>
                          <a:latin typeface="Calibri" panose="020F0502020204030204" pitchFamily="34" charset="0"/>
                        </a:rPr>
                        <a:t> PRAVA</a:t>
                      </a:r>
                      <a:endParaRPr lang="hr-HR" sz="18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hr-HR" sz="1800" b="1" i="0" u="none" strike="noStrike" dirty="0">
                          <a:solidFill>
                            <a:srgbClr val="000000"/>
                          </a:solidFill>
                          <a:effectLst/>
                          <a:latin typeface="Calibri" panose="020F0502020204030204" pitchFamily="34" charset="0"/>
                        </a:rPr>
                        <a:t>BROJ</a:t>
                      </a:r>
                      <a:r>
                        <a:rPr lang="hr-HR" sz="1800" b="1" i="0" u="none" strike="noStrike" baseline="0" dirty="0">
                          <a:solidFill>
                            <a:srgbClr val="000000"/>
                          </a:solidFill>
                          <a:effectLst/>
                          <a:latin typeface="Calibri" panose="020F0502020204030204" pitchFamily="34" charset="0"/>
                        </a:rPr>
                        <a:t> KORISNIKA</a:t>
                      </a:r>
                      <a:endParaRPr lang="hr-HR" sz="18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hr-HR" sz="1800" b="1" i="0" u="none" strike="noStrike" dirty="0">
                          <a:solidFill>
                            <a:srgbClr val="000000"/>
                          </a:solidFill>
                          <a:effectLst/>
                          <a:latin typeface="Calibri" panose="020F0502020204030204" pitchFamily="34" charset="0"/>
                        </a:rPr>
                        <a:t>UDIO</a:t>
                      </a:r>
                      <a:r>
                        <a:rPr lang="hr-HR" sz="1800" b="1" i="0" u="none" strike="noStrike" baseline="0" dirty="0">
                          <a:solidFill>
                            <a:srgbClr val="000000"/>
                          </a:solidFill>
                          <a:effectLst/>
                          <a:latin typeface="Calibri" panose="020F0502020204030204" pitchFamily="34" charset="0"/>
                        </a:rPr>
                        <a:t> KORISNIKA PRAVA U UKUPNOM BROJU STANOVNIKA ZA REGIJU</a:t>
                      </a:r>
                      <a:endParaRPr lang="hr-HR" sz="18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hr-HR" sz="1800" b="1" i="0" u="none" strike="noStrike" dirty="0">
                          <a:solidFill>
                            <a:srgbClr val="000000"/>
                          </a:solidFill>
                          <a:effectLst/>
                          <a:latin typeface="Calibri" panose="020F0502020204030204" pitchFamily="34" charset="0"/>
                        </a:rPr>
                        <a:t>UDIO</a:t>
                      </a:r>
                      <a:r>
                        <a:rPr lang="hr-HR" sz="1800" b="1" i="0" u="none" strike="noStrike" baseline="0" dirty="0">
                          <a:solidFill>
                            <a:srgbClr val="000000"/>
                          </a:solidFill>
                          <a:effectLst/>
                          <a:latin typeface="Calibri" panose="020F0502020204030204" pitchFamily="34" charset="0"/>
                        </a:rPr>
                        <a:t> KORISNIKA PRAVA U UKUPNOM BROJU STANOVNIKA ZA REPUBLIKU HRVATSKU</a:t>
                      </a:r>
                      <a:endParaRPr lang="hr-HR" sz="18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0"/>
                  </a:ext>
                </a:extLst>
              </a:tr>
              <a:tr h="345339">
                <a:tc>
                  <a:txBody>
                    <a:bodyPr/>
                    <a:lstStyle/>
                    <a:p>
                      <a:pPr algn="ctr" fontAlgn="ctr"/>
                      <a:r>
                        <a:rPr lang="pl-PL" sz="1800" b="1" dirty="0">
                          <a:ea typeface="Calibri" panose="020F0502020204030204" pitchFamily="34" charset="0"/>
                          <a:cs typeface="Times New Roman" panose="02020603050405020304" pitchFamily="18" charset="0"/>
                        </a:rPr>
                        <a:t>Zajamčena minimalna naknada</a:t>
                      </a:r>
                      <a:endParaRPr lang="hr-HR" sz="18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l-PL" sz="1800" b="1" dirty="0">
                          <a:ea typeface="Calibri" panose="020F0502020204030204" pitchFamily="34" charset="0"/>
                          <a:cs typeface="Times New Roman" panose="02020603050405020304" pitchFamily="18" charset="0"/>
                        </a:rPr>
                        <a:t>25431</a:t>
                      </a:r>
                      <a:endParaRPr lang="hr-HR" sz="18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1" dirty="0">
                          <a:ea typeface="Calibri" panose="020F0502020204030204" pitchFamily="34" charset="0"/>
                          <a:cs typeface="Times New Roman" panose="02020603050405020304" pitchFamily="18" charset="0"/>
                        </a:rPr>
                        <a:t>3,2 %</a:t>
                      </a:r>
                      <a:endParaRPr lang="hr-HR" sz="18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1" i="0" u="none" strike="noStrike" dirty="0">
                          <a:solidFill>
                            <a:srgbClr val="000000"/>
                          </a:solidFill>
                          <a:effectLst/>
                          <a:latin typeface="Calibri" panose="020F0502020204030204" pitchFamily="34" charset="0"/>
                        </a:rPr>
                        <a:t>2,31%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5339">
                <a:tc>
                  <a:txBody>
                    <a:bodyPr/>
                    <a:lstStyle/>
                    <a:p>
                      <a:pPr algn="ctr" fontAlgn="ctr"/>
                      <a:r>
                        <a:rPr lang="hr-HR" sz="1800" b="1" i="0" u="none" strike="noStrike" dirty="0">
                          <a:solidFill>
                            <a:srgbClr val="000000"/>
                          </a:solidFill>
                          <a:effectLst/>
                          <a:latin typeface="Calibri" panose="020F0502020204030204" pitchFamily="34" charset="0"/>
                        </a:rPr>
                        <a:t>Osobna invalidnina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hr-HR" sz="1800" b="1" i="0" u="none" strike="noStrike" dirty="0">
                          <a:solidFill>
                            <a:srgbClr val="000000"/>
                          </a:solidFill>
                          <a:effectLst/>
                          <a:latin typeface="Calibri" panose="020F0502020204030204" pitchFamily="34" charset="0"/>
                        </a:rPr>
                        <a:t> 4536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1" i="0" u="none" strike="noStrike" dirty="0">
                          <a:solidFill>
                            <a:srgbClr val="000000"/>
                          </a:solidFill>
                          <a:effectLst/>
                          <a:latin typeface="Calibri" panose="020F0502020204030204" pitchFamily="34" charset="0"/>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hr-HR" sz="1800" b="1" i="0" u="none" strike="noStrike" dirty="0">
                          <a:solidFill>
                            <a:srgbClr val="000000"/>
                          </a:solidFill>
                          <a:effectLst/>
                          <a:latin typeface="Calibri" panose="020F0502020204030204" pitchFamily="34" charset="0"/>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5339">
                <a:tc>
                  <a:txBody>
                    <a:bodyPr/>
                    <a:lstStyle/>
                    <a:p>
                      <a:pPr algn="ctr" fontAlgn="ctr"/>
                      <a:r>
                        <a:rPr lang="hr-HR" sz="1800" b="1" i="0" u="none" strike="noStrike" dirty="0">
                          <a:solidFill>
                            <a:srgbClr val="000000"/>
                          </a:solidFill>
                          <a:effectLst/>
                          <a:latin typeface="Calibri" panose="020F0502020204030204" pitchFamily="34" charset="0"/>
                        </a:rPr>
                        <a:t>Doplatak za pomoć i njegu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hr-HR" sz="1800" b="1" i="0" u="none" strike="noStrike" dirty="0">
                          <a:solidFill>
                            <a:srgbClr val="000000"/>
                          </a:solidFill>
                          <a:effectLst/>
                          <a:latin typeface="Calibri" panose="020F0502020204030204" pitchFamily="34" charset="0"/>
                        </a:rPr>
                        <a:t>11787 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1"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hr-HR" sz="1800" b="1"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7771">
                <a:tc>
                  <a:txBody>
                    <a:bodyPr/>
                    <a:lstStyle/>
                    <a:p>
                      <a:pPr algn="ctr" fontAlgn="ctr"/>
                      <a:r>
                        <a:rPr lang="hr-HR" sz="1800" b="1" i="0" u="none" strike="noStrike" dirty="0">
                          <a:solidFill>
                            <a:srgbClr val="000000"/>
                          </a:solidFill>
                          <a:effectLst/>
                          <a:latin typeface="Calibri" panose="020F0502020204030204" pitchFamily="34" charset="0"/>
                        </a:rPr>
                        <a:t>Status roditelja njegovatelja i njegovatelja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1" i="0" u="none" strike="noStrike" dirty="0">
                          <a:solidFill>
                            <a:srgbClr val="000000"/>
                          </a:solidFill>
                          <a:effectLst/>
                          <a:latin typeface="Calibri" panose="020F0502020204030204" pitchFamily="34" charset="0"/>
                        </a:rPr>
                        <a:t>1004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1" i="0" u="none" strike="noStrike" dirty="0">
                          <a:solidFill>
                            <a:srgbClr val="000000"/>
                          </a:solidFill>
                          <a:effectLst/>
                          <a:latin typeface="Calibri" panose="020F0502020204030204" pitchFamily="34" charset="0"/>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r-HR" sz="1800" b="1" i="0" u="none" strike="noStrike" dirty="0">
                          <a:solidFill>
                            <a:srgbClr val="000000"/>
                          </a:solidFill>
                          <a:effectLst/>
                          <a:latin typeface="Calibri" panose="020F0502020204030204" pitchFamily="34" charset="0"/>
                        </a:rPr>
                        <a:t>0,31%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17771">
                <a:tc gridSpan="4">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hr-HR" sz="1800" b="1" i="0" u="none" strike="noStrike" dirty="0">
                          <a:solidFill>
                            <a:srgbClr val="000000"/>
                          </a:solidFill>
                          <a:effectLst/>
                          <a:latin typeface="Calibri" panose="020F0502020204030204" pitchFamily="34" charset="0"/>
                        </a:rPr>
                        <a:t>Uspoređujući</a:t>
                      </a:r>
                      <a:r>
                        <a:rPr lang="hr-HR" sz="1800" b="1" i="0" u="none" strike="noStrike" baseline="0" dirty="0">
                          <a:solidFill>
                            <a:srgbClr val="000000"/>
                          </a:solidFill>
                          <a:effectLst/>
                          <a:latin typeface="Calibri" panose="020F0502020204030204" pitchFamily="34" charset="0"/>
                        </a:rPr>
                        <a:t> podatke o korisnicima prava vidljivo je da je broj korisnika zajamčene minimalne naknade u ovoj regiji veći u odnosu na cijelu Republiku Hrvatsku.</a:t>
                      </a:r>
                      <a:endParaRPr lang="hr-HR" sz="18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hr-HR" sz="16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hr-HR" sz="16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hr-HR" sz="16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Pravokutnik 2"/>
          <p:cNvSpPr/>
          <p:nvPr/>
        </p:nvSpPr>
        <p:spPr>
          <a:xfrm>
            <a:off x="1209366" y="1650808"/>
            <a:ext cx="7639665" cy="1323439"/>
          </a:xfrm>
          <a:prstGeom prst="rect">
            <a:avLst/>
          </a:prstGeom>
        </p:spPr>
        <p:txBody>
          <a:bodyPr wrap="square">
            <a:spAutoFit/>
          </a:bodyPr>
          <a:lstStyle/>
          <a:p>
            <a:endParaRPr lang="hr-HR" sz="2000" dirty="0">
              <a:solidFill>
                <a:schemeClr val="tx2"/>
              </a:solidFill>
            </a:endParaRPr>
          </a:p>
          <a:p>
            <a:r>
              <a:rPr lang="hr-HR" sz="2000" b="1" dirty="0">
                <a:solidFill>
                  <a:schemeClr val="tx2"/>
                </a:solidFill>
              </a:rPr>
              <a:t>BROJ CENTARA ZA SOCIJALNU SKRB: 14</a:t>
            </a:r>
          </a:p>
          <a:p>
            <a:endParaRPr lang="hr-HR" sz="2000" b="1" dirty="0">
              <a:solidFill>
                <a:schemeClr val="tx2"/>
              </a:solidFill>
            </a:endParaRPr>
          </a:p>
          <a:p>
            <a:r>
              <a:rPr lang="hr-HR" sz="2000" b="1" dirty="0">
                <a:solidFill>
                  <a:schemeClr val="tx2"/>
                </a:solidFill>
              </a:rPr>
              <a:t>OBUHVAĆENOST NOVČANIM PRAVIMA IZ SUSTAVA SOCIJALNE SKRBI: </a:t>
            </a:r>
          </a:p>
        </p:txBody>
      </p:sp>
      <p:sp>
        <p:nvSpPr>
          <p:cNvPr id="5" name="Rectangle 4">
            <a:extLst>
              <a:ext uri="{FF2B5EF4-FFF2-40B4-BE49-F238E27FC236}">
                <a16:creationId xmlns:a16="http://schemas.microsoft.com/office/drawing/2014/main" id="{EF3A0471-049D-4A47-8519-4CAF45B9965C}"/>
              </a:ext>
            </a:extLst>
          </p:cNvPr>
          <p:cNvSpPr/>
          <p:nvPr/>
        </p:nvSpPr>
        <p:spPr>
          <a:xfrm>
            <a:off x="2491530" y="233972"/>
            <a:ext cx="7852095" cy="707886"/>
          </a:xfrm>
          <a:prstGeom prst="rect">
            <a:avLst/>
          </a:prstGeom>
        </p:spPr>
        <p:txBody>
          <a:bodyPr wrap="square">
            <a:spAutoFit/>
          </a:bodyPr>
          <a:lstStyle/>
          <a:p>
            <a:r>
              <a:rPr lang="hr-HR" sz="4000" b="1" dirty="0">
                <a:solidFill>
                  <a:schemeClr val="bg1"/>
                </a:solidFill>
                <a:ea typeface="+mj-ea"/>
                <a:cs typeface="+mj-cs"/>
              </a:rPr>
              <a:t>SUSTAV SOCIJALNE SKRBI </a:t>
            </a:r>
            <a:endParaRPr lang="hr-HR" sz="4000" dirty="0">
              <a:solidFill>
                <a:schemeClr val="bg1"/>
              </a:solidFill>
            </a:endParaRPr>
          </a:p>
        </p:txBody>
      </p:sp>
    </p:spTree>
    <p:extLst>
      <p:ext uri="{BB962C8B-B14F-4D97-AF65-F5344CB8AC3E}">
        <p14:creationId xmlns:p14="http://schemas.microsoft.com/office/powerpoint/2010/main" val="1266586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167780"/>
            <a:ext cx="10515600" cy="939567"/>
          </a:xfrm>
        </p:spPr>
        <p:txBody>
          <a:bodyPr/>
          <a:lstStyle/>
          <a:p>
            <a:pPr algn="ctr"/>
            <a:r>
              <a:rPr lang="hr-HR" sz="3000" b="1" dirty="0">
                <a:latin typeface="+mn-lt"/>
              </a:rPr>
              <a:t>PRUŽATELJI SOCIJALNIH USLUGA</a:t>
            </a:r>
            <a:endParaRPr lang="hr-HR" dirty="0">
              <a:latin typeface="+mn-lt"/>
            </a:endParaRPr>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4140654034"/>
              </p:ext>
            </p:extLst>
          </p:nvPr>
        </p:nvGraphicFramePr>
        <p:xfrm>
          <a:off x="838200" y="1447555"/>
          <a:ext cx="10515600" cy="49580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198885995"/>
                    </a:ext>
                  </a:extLst>
                </a:gridCol>
                <a:gridCol w="2628900">
                  <a:extLst>
                    <a:ext uri="{9D8B030D-6E8A-4147-A177-3AD203B41FA5}">
                      <a16:colId xmlns:a16="http://schemas.microsoft.com/office/drawing/2014/main" val="4062686646"/>
                    </a:ext>
                  </a:extLst>
                </a:gridCol>
                <a:gridCol w="2628900">
                  <a:extLst>
                    <a:ext uri="{9D8B030D-6E8A-4147-A177-3AD203B41FA5}">
                      <a16:colId xmlns:a16="http://schemas.microsoft.com/office/drawing/2014/main" val="1516603361"/>
                    </a:ext>
                  </a:extLst>
                </a:gridCol>
                <a:gridCol w="2628900">
                  <a:extLst>
                    <a:ext uri="{9D8B030D-6E8A-4147-A177-3AD203B41FA5}">
                      <a16:colId xmlns:a16="http://schemas.microsoft.com/office/drawing/2014/main" val="2956764778"/>
                    </a:ext>
                  </a:extLst>
                </a:gridCol>
              </a:tblGrid>
              <a:tr h="370840">
                <a:tc>
                  <a:txBody>
                    <a:bodyPr/>
                    <a:lstStyle/>
                    <a:p>
                      <a:pPr algn="ctr"/>
                      <a:r>
                        <a:rPr lang="hr-HR" sz="1800" dirty="0">
                          <a:solidFill>
                            <a:schemeClr val="tx1"/>
                          </a:solidFill>
                        </a:rPr>
                        <a:t>KORISNIČKA</a:t>
                      </a:r>
                      <a:r>
                        <a:rPr lang="hr-HR" sz="1800" baseline="0" dirty="0">
                          <a:solidFill>
                            <a:schemeClr val="tx1"/>
                          </a:solidFill>
                        </a:rPr>
                        <a:t> SKUPINA</a:t>
                      </a:r>
                      <a:endParaRPr lang="hr-HR" sz="1800" dirty="0">
                        <a:solidFill>
                          <a:schemeClr val="tx1"/>
                        </a:solidFill>
                      </a:endParaRPr>
                    </a:p>
                  </a:txBody>
                  <a:tcPr anchor="ctr">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hr-HR" sz="1800" dirty="0">
                          <a:solidFill>
                            <a:schemeClr val="tx1"/>
                          </a:solidFill>
                        </a:rPr>
                        <a:t>DRŽAVNI PRUŽATELJI USLUGA</a:t>
                      </a:r>
                    </a:p>
                  </a:txBody>
                  <a:tcPr anchor="ctr">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hr-HR" sz="1800" dirty="0">
                          <a:solidFill>
                            <a:schemeClr val="tx1"/>
                          </a:solidFill>
                        </a:rPr>
                        <a:t>PRUŽATELJI USLUGA DRUGIH OSNIVAČA</a:t>
                      </a:r>
                    </a:p>
                  </a:txBody>
                  <a:tcPr anchor="ctr">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hr-HR" sz="1800" dirty="0">
                          <a:solidFill>
                            <a:schemeClr val="tx1"/>
                          </a:solidFill>
                        </a:rPr>
                        <a:t>UKUPNO</a:t>
                      </a:r>
                    </a:p>
                  </a:txBody>
                  <a:tcPr anchor="ctr">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635209847"/>
                  </a:ext>
                </a:extLst>
              </a:tr>
              <a:tr h="370840">
                <a:tc>
                  <a:txBody>
                    <a:bodyPr/>
                    <a:lstStyle/>
                    <a:p>
                      <a:pPr algn="ctr"/>
                      <a:r>
                        <a:rPr lang="hr-HR" sz="1800" dirty="0"/>
                        <a:t>Djeca</a:t>
                      </a:r>
                      <a:r>
                        <a:rPr lang="hr-HR" sz="1800" baseline="0" dirty="0"/>
                        <a:t> bez odgovarajuće skrbi</a:t>
                      </a:r>
                      <a:endParaRPr lang="hr-HR"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4668436"/>
                  </a:ext>
                </a:extLst>
              </a:tr>
              <a:tr h="370840">
                <a:tc>
                  <a:txBody>
                    <a:bodyPr/>
                    <a:lstStyle/>
                    <a:p>
                      <a:pPr algn="ctr"/>
                      <a:r>
                        <a:rPr lang="hr-HR" sz="1800" dirty="0"/>
                        <a:t>Djeca s problemima u ponašanju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331108"/>
                  </a:ext>
                </a:extLst>
              </a:tr>
              <a:tr h="370840">
                <a:tc>
                  <a:txBody>
                    <a:bodyPr/>
                    <a:lstStyle/>
                    <a:p>
                      <a:pPr algn="ctr"/>
                      <a:r>
                        <a:rPr lang="hr-HR" sz="1800" dirty="0"/>
                        <a:t>Djeca s teškoćama u razvoju i osobe s invaliditetom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4460978"/>
                  </a:ext>
                </a:extLst>
              </a:tr>
              <a:tr h="370840">
                <a:tc>
                  <a:txBody>
                    <a:bodyPr/>
                    <a:lstStyle/>
                    <a:p>
                      <a:pPr algn="ctr"/>
                      <a:r>
                        <a:rPr lang="hr-HR" sz="1800" dirty="0"/>
                        <a:t>Žrtve obiteljskog nasilja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7348611"/>
                  </a:ext>
                </a:extLst>
              </a:tr>
              <a:tr h="370840">
                <a:tc>
                  <a:txBody>
                    <a:bodyPr/>
                    <a:lstStyle/>
                    <a:p>
                      <a:pPr algn="ctr"/>
                      <a:r>
                        <a:rPr lang="hr-HR" sz="1800" dirty="0"/>
                        <a:t>Žrtve trgovanja ljudima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132015"/>
                  </a:ext>
                </a:extLst>
              </a:tr>
              <a:tr h="370840">
                <a:tc>
                  <a:txBody>
                    <a:bodyPr/>
                    <a:lstStyle/>
                    <a:p>
                      <a:pPr algn="ctr"/>
                      <a:r>
                        <a:rPr lang="hr-HR" sz="1800" dirty="0"/>
                        <a:t>Osobe s problemima ovisnosti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5909157"/>
                  </a:ext>
                </a:extLst>
              </a:tr>
              <a:tr h="370840">
                <a:tc>
                  <a:txBody>
                    <a:bodyPr/>
                    <a:lstStyle/>
                    <a:p>
                      <a:pPr algn="ctr"/>
                      <a:r>
                        <a:rPr lang="hr-HR" sz="1800" dirty="0"/>
                        <a:t>Starije osobe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dirty="0"/>
                        <a:t>71 (34 smještaj + 37 PUK)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025011"/>
                  </a:ext>
                </a:extLst>
              </a:tr>
              <a:tr h="370840">
                <a:tc>
                  <a:txBody>
                    <a:bodyPr/>
                    <a:lstStyle/>
                    <a:p>
                      <a:pPr algn="ctr"/>
                      <a:r>
                        <a:rPr lang="hr-HR" sz="1800" b="1" dirty="0"/>
                        <a:t>UKUPNO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hr-HR" sz="1800" b="1" dirty="0"/>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372"/>
                  </a:ext>
                </a:extLst>
              </a:tr>
            </a:tbl>
          </a:graphicData>
        </a:graphic>
      </p:graphicFrame>
    </p:spTree>
    <p:extLst>
      <p:ext uri="{BB962C8B-B14F-4D97-AF65-F5344CB8AC3E}">
        <p14:creationId xmlns:p14="http://schemas.microsoft.com/office/powerpoint/2010/main" val="1746022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72308" y="834170"/>
            <a:ext cx="10515600" cy="1325563"/>
          </a:xfrm>
        </p:spPr>
        <p:txBody>
          <a:bodyPr>
            <a:normAutofit/>
          </a:bodyPr>
          <a:lstStyle/>
          <a:p>
            <a:pPr algn="ctr"/>
            <a:r>
              <a:rPr lang="hr-HR" sz="3000" b="1" dirty="0">
                <a:latin typeface="+mn-lt"/>
              </a:rPr>
              <a:t>TRANSFORMACIJA SUSTAVA SOCIJALNE SKRBI – IZAZOVI</a:t>
            </a:r>
            <a:endParaRPr lang="hr-HR" sz="3000" b="1" dirty="0">
              <a:solidFill>
                <a:srgbClr val="FF0000"/>
              </a:solidFill>
              <a:latin typeface="+mn-lt"/>
            </a:endParaRPr>
          </a:p>
        </p:txBody>
      </p:sp>
      <p:sp>
        <p:nvSpPr>
          <p:cNvPr id="3" name="Rezervirano mjesto sadržaja 2"/>
          <p:cNvSpPr>
            <a:spLocks noGrp="1"/>
          </p:cNvSpPr>
          <p:nvPr>
            <p:ph idx="1"/>
          </p:nvPr>
        </p:nvSpPr>
        <p:spPr>
          <a:xfrm>
            <a:off x="1172308" y="1577130"/>
            <a:ext cx="10515600" cy="4830574"/>
          </a:xfrm>
        </p:spPr>
        <p:txBody>
          <a:bodyPr>
            <a:normAutofit lnSpcReduction="10000"/>
          </a:bodyPr>
          <a:lstStyle/>
          <a:p>
            <a:pPr marL="0" indent="0">
              <a:buNone/>
            </a:pPr>
            <a:endParaRPr lang="hr-HR" sz="2600" dirty="0"/>
          </a:p>
          <a:p>
            <a:r>
              <a:rPr lang="hr-HR" sz="2800" dirty="0">
                <a:solidFill>
                  <a:schemeClr val="tx2"/>
                </a:solidFill>
                <a:latin typeface="+mn-lt"/>
              </a:rPr>
              <a:t>Konsolidacija novčanih naknada s ciljem smanjenja siromaštva</a:t>
            </a:r>
          </a:p>
          <a:p>
            <a:pPr marL="0" indent="0">
              <a:buNone/>
            </a:pPr>
            <a:endParaRPr lang="hr-HR" sz="2800" dirty="0">
              <a:solidFill>
                <a:schemeClr val="tx2"/>
              </a:solidFill>
              <a:latin typeface="+mn-lt"/>
            </a:endParaRPr>
          </a:p>
          <a:p>
            <a:r>
              <a:rPr lang="hr-HR" sz="2800" dirty="0">
                <a:solidFill>
                  <a:schemeClr val="tx2"/>
                </a:solidFill>
                <a:latin typeface="+mn-lt"/>
              </a:rPr>
              <a:t>Razvoj usluga u zajednici</a:t>
            </a:r>
          </a:p>
          <a:p>
            <a:pPr marL="0" indent="0">
              <a:buNone/>
            </a:pPr>
            <a:endParaRPr lang="hr-HR" sz="2800" dirty="0">
              <a:solidFill>
                <a:schemeClr val="tx2"/>
              </a:solidFill>
              <a:latin typeface="+mn-lt"/>
            </a:endParaRPr>
          </a:p>
          <a:p>
            <a:r>
              <a:rPr lang="hr-HR" sz="2800" dirty="0">
                <a:solidFill>
                  <a:schemeClr val="tx2"/>
                </a:solidFill>
                <a:latin typeface="+mn-lt"/>
              </a:rPr>
              <a:t>Regionalni pristup razvoju socijalnih usluga</a:t>
            </a:r>
          </a:p>
          <a:p>
            <a:pPr marL="0" indent="0">
              <a:buNone/>
            </a:pPr>
            <a:endParaRPr lang="hr-HR" sz="2800" dirty="0">
              <a:solidFill>
                <a:schemeClr val="tx2"/>
              </a:solidFill>
              <a:latin typeface="+mn-lt"/>
            </a:endParaRPr>
          </a:p>
          <a:p>
            <a:r>
              <a:rPr lang="hr-HR" sz="2800" dirty="0">
                <a:solidFill>
                  <a:schemeClr val="tx2"/>
                </a:solidFill>
                <a:latin typeface="+mn-lt"/>
              </a:rPr>
              <a:t>Razvoj </a:t>
            </a:r>
            <a:r>
              <a:rPr lang="hr-HR" sz="2800" dirty="0" err="1">
                <a:solidFill>
                  <a:schemeClr val="tx2"/>
                </a:solidFill>
                <a:latin typeface="+mn-lt"/>
              </a:rPr>
              <a:t>udomiteljstva</a:t>
            </a:r>
            <a:endParaRPr lang="hr-HR" sz="2800" dirty="0">
              <a:solidFill>
                <a:schemeClr val="tx2"/>
              </a:solidFill>
              <a:latin typeface="+mn-lt"/>
            </a:endParaRPr>
          </a:p>
          <a:p>
            <a:pPr marL="0" indent="0">
              <a:buNone/>
            </a:pPr>
            <a:endParaRPr lang="hr-HR" sz="2800" dirty="0">
              <a:solidFill>
                <a:schemeClr val="tx2"/>
              </a:solidFill>
              <a:latin typeface="+mn-lt"/>
            </a:endParaRPr>
          </a:p>
          <a:p>
            <a:r>
              <a:rPr lang="hr-HR" sz="2800" dirty="0">
                <a:solidFill>
                  <a:schemeClr val="tx2"/>
                </a:solidFill>
                <a:latin typeface="+mn-lt"/>
              </a:rPr>
              <a:t>Jačanje izvaninstitucijskih usluga za djecu, mlade i obitelj</a:t>
            </a:r>
          </a:p>
          <a:p>
            <a:pPr>
              <a:buFont typeface="Wingdings" panose="05000000000000000000" pitchFamily="2" charset="2"/>
              <a:buChar char="Ø"/>
            </a:pPr>
            <a:endParaRPr lang="hr-HR" dirty="0"/>
          </a:p>
          <a:p>
            <a:endParaRPr lang="hr-HR" dirty="0"/>
          </a:p>
        </p:txBody>
      </p:sp>
      <p:sp>
        <p:nvSpPr>
          <p:cNvPr id="4" name="Rectangle 3">
            <a:extLst>
              <a:ext uri="{FF2B5EF4-FFF2-40B4-BE49-F238E27FC236}">
                <a16:creationId xmlns:a16="http://schemas.microsoft.com/office/drawing/2014/main" id="{1F3BE6A6-0658-4464-B221-8C645A36A24E}"/>
              </a:ext>
            </a:extLst>
          </p:cNvPr>
          <p:cNvSpPr/>
          <p:nvPr/>
        </p:nvSpPr>
        <p:spPr>
          <a:xfrm>
            <a:off x="1493186" y="370916"/>
            <a:ext cx="9873843"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hr-HR" sz="3000" b="1" i="0" u="none" strike="noStrike" kern="0" cap="none" spc="0" normalizeH="0" baseline="0" noProof="0" dirty="0">
                <a:ln>
                  <a:noFill/>
                </a:ln>
                <a:solidFill>
                  <a:schemeClr val="bg1"/>
                </a:solidFill>
                <a:effectLst/>
                <a:uLnTx/>
                <a:uFillTx/>
                <a:ea typeface="+mj-ea"/>
                <a:cs typeface="+mj-cs"/>
              </a:rPr>
              <a:t>TRANSFORMACIJA SUSTAVA SOCIJALNE SKRBI – IZAZOVI</a:t>
            </a:r>
            <a:endParaRPr kumimoji="0" lang="hr-HR" sz="18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476225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218115"/>
            <a:ext cx="10515600" cy="1015068"/>
          </a:xfrm>
        </p:spPr>
        <p:txBody>
          <a:bodyPr>
            <a:normAutofit/>
          </a:bodyPr>
          <a:lstStyle/>
          <a:p>
            <a:pPr algn="ctr"/>
            <a:r>
              <a:rPr lang="hr-HR" sz="3000" b="1" dirty="0">
                <a:latin typeface="+mn-lt"/>
              </a:rPr>
              <a:t>UNAPRJEĐENJE UDOMITELJSKE SKRBI U RH </a:t>
            </a:r>
          </a:p>
        </p:txBody>
      </p:sp>
      <p:sp>
        <p:nvSpPr>
          <p:cNvPr id="3" name="Rezervirano mjesto sadržaja 2"/>
          <p:cNvSpPr>
            <a:spLocks noGrp="1"/>
          </p:cNvSpPr>
          <p:nvPr>
            <p:ph idx="1"/>
          </p:nvPr>
        </p:nvSpPr>
        <p:spPr>
          <a:xfrm>
            <a:off x="838200" y="1359017"/>
            <a:ext cx="10515600" cy="5728009"/>
          </a:xfrm>
        </p:spPr>
        <p:txBody>
          <a:bodyPr>
            <a:normAutofit fontScale="55000" lnSpcReduction="20000"/>
          </a:bodyPr>
          <a:lstStyle/>
          <a:p>
            <a:pPr marL="0" indent="0">
              <a:lnSpc>
                <a:spcPct val="100000"/>
              </a:lnSpc>
              <a:buNone/>
            </a:pPr>
            <a:r>
              <a:rPr lang="hr-HR" sz="5100" b="1" dirty="0">
                <a:solidFill>
                  <a:schemeClr val="tx2"/>
                </a:solidFill>
                <a:latin typeface="+mn-lt"/>
              </a:rPr>
              <a:t>TRENUTNO STANJE</a:t>
            </a:r>
          </a:p>
          <a:p>
            <a:pPr>
              <a:lnSpc>
                <a:spcPct val="100000"/>
              </a:lnSpc>
            </a:pPr>
            <a:r>
              <a:rPr lang="hr-HR" sz="3800" dirty="0">
                <a:solidFill>
                  <a:schemeClr val="tx2"/>
                </a:solidFill>
                <a:latin typeface="+mn-lt"/>
              </a:rPr>
              <a:t>neujednačena rasprostranjenost udomiteljstva</a:t>
            </a:r>
          </a:p>
          <a:p>
            <a:pPr>
              <a:lnSpc>
                <a:spcPct val="100000"/>
              </a:lnSpc>
            </a:pPr>
            <a:r>
              <a:rPr lang="hr-HR" sz="3800" dirty="0">
                <a:solidFill>
                  <a:schemeClr val="tx2"/>
                </a:solidFill>
                <a:latin typeface="+mn-lt"/>
              </a:rPr>
              <a:t>nepovoljna dobna i obrazovna struktura udomitelja </a:t>
            </a:r>
          </a:p>
          <a:p>
            <a:pPr>
              <a:lnSpc>
                <a:spcPct val="100000"/>
              </a:lnSpc>
            </a:pPr>
            <a:endParaRPr lang="hr-HR" sz="3800" dirty="0">
              <a:solidFill>
                <a:schemeClr val="tx2"/>
              </a:solidFill>
              <a:latin typeface="+mn-lt"/>
            </a:endParaRPr>
          </a:p>
          <a:p>
            <a:pPr marL="0" indent="0">
              <a:lnSpc>
                <a:spcPct val="100000"/>
              </a:lnSpc>
              <a:buNone/>
            </a:pPr>
            <a:r>
              <a:rPr lang="hr-HR" sz="5000" b="1" dirty="0">
                <a:solidFill>
                  <a:schemeClr val="tx2"/>
                </a:solidFill>
                <a:latin typeface="+mn-lt"/>
              </a:rPr>
              <a:t>ŠTO ŽELIMO POSTIĆI?</a:t>
            </a:r>
          </a:p>
          <a:p>
            <a:pPr>
              <a:lnSpc>
                <a:spcPct val="100000"/>
              </a:lnSpc>
            </a:pPr>
            <a:r>
              <a:rPr lang="hr-HR" sz="3800" dirty="0">
                <a:solidFill>
                  <a:schemeClr val="tx2"/>
                </a:solidFill>
                <a:latin typeface="+mn-lt"/>
              </a:rPr>
              <a:t>povećan interes za obavljanje udomiteljstva i kvalitetniju udomiteljsku skrb</a:t>
            </a:r>
          </a:p>
          <a:p>
            <a:pPr lvl="0" algn="just">
              <a:lnSpc>
                <a:spcPct val="100000"/>
              </a:lnSpc>
              <a:spcAft>
                <a:spcPts val="0"/>
              </a:spcAft>
            </a:pPr>
            <a:r>
              <a:rPr lang="hr-HR" sz="3800" dirty="0">
                <a:solidFill>
                  <a:schemeClr val="tx2"/>
                </a:solidFill>
                <a:latin typeface="+mn-lt"/>
                <a:ea typeface="Calibri" panose="020F0502020204030204" pitchFamily="34" charset="0"/>
                <a:cs typeface="Times New Roman" panose="02020603050405020304" pitchFamily="18" charset="0"/>
              </a:rPr>
              <a:t>prevenciju institucionalizacije i deinstitucionalizaciju djece i odraslih osoba </a:t>
            </a:r>
          </a:p>
          <a:p>
            <a:pPr lvl="0" algn="just">
              <a:lnSpc>
                <a:spcPct val="100000"/>
              </a:lnSpc>
              <a:spcAft>
                <a:spcPts val="0"/>
              </a:spcAft>
            </a:pPr>
            <a:r>
              <a:rPr lang="hr-HR" sz="3800" dirty="0">
                <a:solidFill>
                  <a:schemeClr val="tx2"/>
                </a:solidFill>
                <a:latin typeface="+mn-lt"/>
                <a:ea typeface="Calibri" panose="020F0502020204030204" pitchFamily="34" charset="0"/>
                <a:cs typeface="Times New Roman" panose="02020603050405020304" pitchFamily="18" charset="0"/>
              </a:rPr>
              <a:t>regionalnu ravnomjernost pristupačnosti udomiteljstva</a:t>
            </a:r>
          </a:p>
          <a:p>
            <a:pPr lvl="0" algn="just">
              <a:lnSpc>
                <a:spcPct val="100000"/>
              </a:lnSpc>
              <a:spcAft>
                <a:spcPts val="0"/>
              </a:spcAft>
            </a:pPr>
            <a:r>
              <a:rPr lang="hr-HR" sz="3800" dirty="0">
                <a:solidFill>
                  <a:schemeClr val="tx2"/>
                </a:solidFill>
                <a:latin typeface="+mn-lt"/>
                <a:ea typeface="Calibri" panose="020F0502020204030204" pitchFamily="34" charset="0"/>
                <a:cs typeface="Times New Roman" panose="02020603050405020304" pitchFamily="18" charset="0"/>
              </a:rPr>
              <a:t>uspostavljanje udomiteljstva kao zanimanja</a:t>
            </a:r>
          </a:p>
          <a:p>
            <a:pPr lvl="0" algn="just">
              <a:lnSpc>
                <a:spcPct val="100000"/>
              </a:lnSpc>
              <a:spcAft>
                <a:spcPts val="0"/>
              </a:spcAft>
            </a:pPr>
            <a:r>
              <a:rPr lang="hr-HR" sz="3800" dirty="0">
                <a:solidFill>
                  <a:schemeClr val="tx2"/>
                </a:solidFill>
                <a:latin typeface="+mn-lt"/>
                <a:ea typeface="Calibri" panose="020F0502020204030204" pitchFamily="34" charset="0"/>
                <a:cs typeface="Times New Roman" panose="02020603050405020304" pitchFamily="18" charset="0"/>
              </a:rPr>
              <a:t>jačanje specijaliziranog udomiteljstva </a:t>
            </a:r>
          </a:p>
          <a:p>
            <a:pPr lvl="0" algn="just">
              <a:lnSpc>
                <a:spcPct val="100000"/>
              </a:lnSpc>
              <a:spcAft>
                <a:spcPts val="0"/>
              </a:spcAft>
            </a:pPr>
            <a:r>
              <a:rPr lang="hr-HR" sz="3800" dirty="0">
                <a:solidFill>
                  <a:schemeClr val="tx2"/>
                </a:solidFill>
                <a:latin typeface="+mn-lt"/>
                <a:ea typeface="Calibri" panose="020F0502020204030204" pitchFamily="34" charset="0"/>
                <a:cs typeface="Times New Roman" panose="02020603050405020304" pitchFamily="18" charset="0"/>
              </a:rPr>
              <a:t>povećanje naknade za rad udomitelja i plaćanje obveznog osiguranja po posebnom propisu</a:t>
            </a:r>
          </a:p>
          <a:p>
            <a:pPr lvl="0" algn="just">
              <a:lnSpc>
                <a:spcPct val="100000"/>
              </a:lnSpc>
              <a:spcAft>
                <a:spcPts val="0"/>
              </a:spcAft>
            </a:pPr>
            <a:endParaRPr lang="hr-HR" sz="3800" dirty="0">
              <a:solidFill>
                <a:schemeClr val="tx2"/>
              </a:solidFill>
              <a:latin typeface="+mn-lt"/>
              <a:ea typeface="Calibri" panose="020F0502020204030204" pitchFamily="34" charset="0"/>
              <a:cs typeface="Times New Roman" panose="02020603050405020304" pitchFamily="18" charset="0"/>
            </a:endParaRPr>
          </a:p>
          <a:p>
            <a:pPr marL="0" lvl="0" indent="0" algn="just">
              <a:lnSpc>
                <a:spcPct val="100000"/>
              </a:lnSpc>
              <a:spcAft>
                <a:spcPts val="0"/>
              </a:spcAft>
              <a:buNone/>
            </a:pPr>
            <a:r>
              <a:rPr lang="hr-HR" sz="5000" b="1" dirty="0">
                <a:solidFill>
                  <a:schemeClr val="tx2"/>
                </a:solidFill>
                <a:latin typeface="+mn-lt"/>
                <a:ea typeface="Calibri" panose="020F0502020204030204" pitchFamily="34" charset="0"/>
                <a:cs typeface="Times New Roman" panose="02020603050405020304" pitchFamily="18" charset="0"/>
              </a:rPr>
              <a:t>KAKO ĆEMO TO POSTIĆI?</a:t>
            </a:r>
          </a:p>
          <a:p>
            <a:pPr lvl="0" algn="just">
              <a:lnSpc>
                <a:spcPct val="100000"/>
              </a:lnSpc>
              <a:spcAft>
                <a:spcPts val="0"/>
              </a:spcAft>
            </a:pPr>
            <a:r>
              <a:rPr lang="hr-HR" sz="3800" dirty="0">
                <a:solidFill>
                  <a:schemeClr val="tx2"/>
                </a:solidFill>
                <a:latin typeface="+mn-lt"/>
                <a:ea typeface="Calibri" panose="020F0502020204030204" pitchFamily="34" charset="0"/>
                <a:cs typeface="Times New Roman" panose="02020603050405020304" pitchFamily="18" charset="0"/>
              </a:rPr>
              <a:t>novim </a:t>
            </a:r>
            <a:r>
              <a:rPr lang="hr-HR" sz="3800" b="1" dirty="0">
                <a:solidFill>
                  <a:schemeClr val="tx2"/>
                </a:solidFill>
                <a:latin typeface="+mn-lt"/>
                <a:ea typeface="Calibri" panose="020F0502020204030204" pitchFamily="34" charset="0"/>
                <a:cs typeface="Times New Roman" panose="02020603050405020304" pitchFamily="18" charset="0"/>
              </a:rPr>
              <a:t>Zakonom u udomiteljstvu</a:t>
            </a:r>
            <a:r>
              <a:rPr lang="hr-HR" sz="3800" dirty="0">
                <a:solidFill>
                  <a:schemeClr val="tx2"/>
                </a:solidFill>
                <a:latin typeface="+mn-lt"/>
                <a:ea typeface="Calibri" panose="020F0502020204030204" pitchFamily="34" charset="0"/>
                <a:cs typeface="Times New Roman" panose="02020603050405020304" pitchFamily="18" charset="0"/>
              </a:rPr>
              <a:t> koji je u proceduri donošenja</a:t>
            </a:r>
          </a:p>
          <a:p>
            <a:pPr lvl="0" algn="just">
              <a:lnSpc>
                <a:spcPct val="100000"/>
              </a:lnSpc>
            </a:pPr>
            <a:r>
              <a:rPr lang="hr-HR" sz="3800" dirty="0">
                <a:solidFill>
                  <a:schemeClr val="tx2"/>
                </a:solidFill>
                <a:latin typeface="+mn-lt"/>
                <a:ea typeface="Calibri" panose="020F0502020204030204" pitchFamily="34" charset="0"/>
                <a:cs typeface="Times New Roman" panose="02020603050405020304" pitchFamily="18" charset="0"/>
              </a:rPr>
              <a:t>provedbom </a:t>
            </a:r>
            <a:r>
              <a:rPr lang="hr-HR" sz="3800" b="1" dirty="0">
                <a:solidFill>
                  <a:schemeClr val="tx2"/>
                </a:solidFill>
                <a:latin typeface="+mn-lt"/>
                <a:ea typeface="Calibri" panose="020F0502020204030204" pitchFamily="34" charset="0"/>
                <a:cs typeface="Times New Roman" panose="02020603050405020304" pitchFamily="18" charset="0"/>
              </a:rPr>
              <a:t>kampanje o udomiteljstvu</a:t>
            </a:r>
          </a:p>
          <a:p>
            <a:pPr marL="0" lvl="0" indent="0" algn="just">
              <a:lnSpc>
                <a:spcPts val="1200"/>
              </a:lnSpc>
              <a:spcAft>
                <a:spcPts val="0"/>
              </a:spcAft>
              <a:buNone/>
            </a:pPr>
            <a:endParaRPr lang="hr-HR" sz="2000" dirty="0">
              <a:ea typeface="Calibri" panose="020F0502020204030204" pitchFamily="34" charset="0"/>
              <a:cs typeface="Times New Roman" panose="02020603050405020304" pitchFamily="18" charset="0"/>
            </a:endParaRPr>
          </a:p>
          <a:p>
            <a:pPr algn="just">
              <a:lnSpc>
                <a:spcPts val="1200"/>
              </a:lnSpc>
              <a:spcAft>
                <a:spcPts val="0"/>
              </a:spcAft>
            </a:pPr>
            <a:endParaRPr lang="hr-HR" sz="1900" dirty="0">
              <a:ea typeface="Calibri" panose="020F0502020204030204" pitchFamily="34" charset="0"/>
              <a:cs typeface="Times New Roman" panose="02020603050405020304" pitchFamily="18" charset="0"/>
            </a:endParaRPr>
          </a:p>
          <a:p>
            <a:pPr marL="0" indent="0">
              <a:buNone/>
            </a:pPr>
            <a:endParaRPr lang="hr-HR" dirty="0"/>
          </a:p>
          <a:p>
            <a:endParaRPr lang="hr-HR" dirty="0"/>
          </a:p>
        </p:txBody>
      </p:sp>
    </p:spTree>
    <p:extLst>
      <p:ext uri="{BB962C8B-B14F-4D97-AF65-F5344CB8AC3E}">
        <p14:creationId xmlns:p14="http://schemas.microsoft.com/office/powerpoint/2010/main" val="2398286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09600" y="-302004"/>
            <a:ext cx="10972800" cy="1373550"/>
          </a:xfrm>
        </p:spPr>
        <p:txBody>
          <a:bodyPr>
            <a:normAutofit fontScale="90000"/>
          </a:bodyPr>
          <a:lstStyle/>
          <a:p>
            <a:br>
              <a:rPr lang="hr-HR" sz="3000" dirty="0"/>
            </a:br>
            <a:br>
              <a:rPr lang="hr-HR" sz="3000" dirty="0"/>
            </a:br>
            <a:br>
              <a:rPr lang="hr-HR" sz="3000" dirty="0"/>
            </a:br>
            <a:r>
              <a:rPr lang="hr-HR" sz="3300" b="1" dirty="0">
                <a:latin typeface="+mn-lt"/>
              </a:rPr>
              <a:t>NATJEČAJI ZA DODJELU BESPOVRATNIH SREDSTAVA</a:t>
            </a:r>
            <a:br>
              <a:rPr lang="hr-HR" sz="3600" b="1" dirty="0"/>
            </a:br>
            <a:r>
              <a:rPr lang="hr-HR" sz="3600" b="1" dirty="0"/>
              <a:t> </a:t>
            </a:r>
            <a:endParaRPr lang="hr-HR" sz="3300" b="1" dirty="0">
              <a:latin typeface="+mn-lt"/>
            </a:endParaRPr>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4048445344"/>
              </p:ext>
            </p:extLst>
          </p:nvPr>
        </p:nvGraphicFramePr>
        <p:xfrm>
          <a:off x="1375794" y="2258169"/>
          <a:ext cx="9102055" cy="4063219"/>
        </p:xfrm>
        <a:graphic>
          <a:graphicData uri="http://schemas.openxmlformats.org/drawingml/2006/table">
            <a:tbl>
              <a:tblPr/>
              <a:tblGrid>
                <a:gridCol w="3123307">
                  <a:extLst>
                    <a:ext uri="{9D8B030D-6E8A-4147-A177-3AD203B41FA5}">
                      <a16:colId xmlns:a16="http://schemas.microsoft.com/office/drawing/2014/main" val="4170025980"/>
                    </a:ext>
                  </a:extLst>
                </a:gridCol>
                <a:gridCol w="3488159">
                  <a:extLst>
                    <a:ext uri="{9D8B030D-6E8A-4147-A177-3AD203B41FA5}">
                      <a16:colId xmlns:a16="http://schemas.microsoft.com/office/drawing/2014/main" val="3803658865"/>
                    </a:ext>
                  </a:extLst>
                </a:gridCol>
                <a:gridCol w="2490589">
                  <a:extLst>
                    <a:ext uri="{9D8B030D-6E8A-4147-A177-3AD203B41FA5}">
                      <a16:colId xmlns:a16="http://schemas.microsoft.com/office/drawing/2014/main" val="2995635288"/>
                    </a:ext>
                  </a:extLst>
                </a:gridCol>
              </a:tblGrid>
              <a:tr h="1175056">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ŽUPANIJA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IZNOS SREDSTAVA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0000"/>
                        </a:lnSpc>
                        <a:spcAft>
                          <a:spcPts val="0"/>
                        </a:spcAft>
                      </a:pPr>
                      <a:endPar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algn="ctr" fontAlgn="ctr">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hr-HR" sz="20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fontAlgn="ctr">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BROJ PROJEKATA</a:t>
                      </a:r>
                    </a:p>
                    <a:p>
                      <a:pPr algn="ctr" fontAlgn="ctr">
                        <a:lnSpc>
                          <a:spcPct val="100000"/>
                        </a:lnSpc>
                        <a:spcAft>
                          <a:spcPts val="0"/>
                        </a:spcAft>
                      </a:pPr>
                      <a:endParaRPr lang="hr-HR" sz="2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gn="ctr" fontAlgn="ctr">
                        <a:lnSpc>
                          <a:spcPct val="100000"/>
                        </a:lnSpc>
                        <a:spcAft>
                          <a:spcPts val="0"/>
                        </a:spcAft>
                      </a:pPr>
                      <a:endParaRPr lang="hr-HR" sz="20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06831637"/>
                  </a:ext>
                </a:extLst>
              </a:tr>
              <a:tr h="345214">
                <a:tc>
                  <a:txBody>
                    <a:bodyPr/>
                    <a:lstStyle/>
                    <a:p>
                      <a:pPr algn="ctr" fontAlgn="ctr">
                        <a:lnSpc>
                          <a:spcPct val="100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Brodsko - posavska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8.474.560,80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306303"/>
                  </a:ext>
                </a:extLst>
              </a:tr>
              <a:tr h="317520">
                <a:tc>
                  <a:txBody>
                    <a:bodyPr/>
                    <a:lstStyle/>
                    <a:p>
                      <a:pPr algn="ctr" fontAlgn="ctr">
                        <a:lnSpc>
                          <a:spcPct val="100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Osječko - baranjska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23.733.355,26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301995"/>
                  </a:ext>
                </a:extLst>
              </a:tr>
              <a:tr h="317520">
                <a:tc>
                  <a:txBody>
                    <a:bodyPr/>
                    <a:lstStyle/>
                    <a:p>
                      <a:pPr algn="ctr" fontAlgn="ctr">
                        <a:lnSpc>
                          <a:spcPct val="100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Požeško - slavonska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7.797.974,61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854013"/>
                  </a:ext>
                </a:extLst>
              </a:tr>
              <a:tr h="317520">
                <a:tc>
                  <a:txBody>
                    <a:bodyPr/>
                    <a:lstStyle/>
                    <a:p>
                      <a:pPr algn="ctr" fontAlgn="ctr">
                        <a:lnSpc>
                          <a:spcPct val="100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Virovitičko - podravska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6.581.929,21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734388"/>
                  </a:ext>
                </a:extLst>
              </a:tr>
              <a:tr h="317520">
                <a:tc>
                  <a:txBody>
                    <a:bodyPr/>
                    <a:lstStyle/>
                    <a:p>
                      <a:pPr algn="ctr" fontAlgn="ctr">
                        <a:lnSpc>
                          <a:spcPct val="100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Vukovarsko - srijemska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12.739.912,25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573115"/>
                  </a:ext>
                </a:extLst>
              </a:tr>
              <a:tr h="739386">
                <a:tc>
                  <a:txBody>
                    <a:bodyPr/>
                    <a:lstStyle/>
                    <a:p>
                      <a:pPr algn="ctr" fontAlgn="ctr">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UKUPNO</a:t>
                      </a:r>
                      <a:endParaRPr lang="hr-H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endParaRPr lang="hr-HR" sz="2000" b="1" dirty="0">
                        <a:effectLst/>
                        <a:latin typeface="Calibri" panose="020F0502020204030204" pitchFamily="34" charset="0"/>
                        <a:ea typeface="Calibri" panose="020F0502020204030204" pitchFamily="34" charset="0"/>
                        <a:cs typeface="Times New Roman" panose="02020603050405020304" pitchFamily="18" charset="0"/>
                      </a:endParaRPr>
                    </a:p>
                    <a:p>
                      <a:pPr algn="ctr" fontAlgn="b">
                        <a:lnSpc>
                          <a:spcPct val="100000"/>
                        </a:lnSpc>
                        <a:spcAft>
                          <a:spcPts val="0"/>
                        </a:spcAft>
                      </a:pPr>
                      <a:r>
                        <a:rPr lang="hr-HR" sz="2000" b="1" dirty="0">
                          <a:effectLst/>
                          <a:latin typeface="Calibri" panose="020F0502020204030204" pitchFamily="34" charset="0"/>
                          <a:ea typeface="Calibri" panose="020F0502020204030204" pitchFamily="34" charset="0"/>
                          <a:cs typeface="Times New Roman" panose="02020603050405020304" pitchFamily="18" charset="0"/>
                        </a:rPr>
                        <a:t>59.327.732,13</a:t>
                      </a:r>
                    </a:p>
                    <a:p>
                      <a:pPr algn="ctr" fontAlgn="b">
                        <a:lnSpc>
                          <a:spcPct val="100000"/>
                        </a:lnSpc>
                        <a:spcAft>
                          <a:spcPts val="0"/>
                        </a:spcAft>
                      </a:pPr>
                      <a:endParaRPr lang="hr-H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b="1" dirty="0">
                          <a:effectLst/>
                          <a:latin typeface="Calibri" panose="020F0502020204030204" pitchFamily="34" charset="0"/>
                          <a:ea typeface="Calibri" panose="020F0502020204030204" pitchFamily="34" charset="0"/>
                          <a:cs typeface="Times New Roman" panose="02020603050405020304" pitchFamily="18" charset="0"/>
                        </a:rPr>
                        <a:t>37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730576"/>
                  </a:ext>
                </a:extLst>
              </a:tr>
            </a:tbl>
          </a:graphicData>
        </a:graphic>
      </p:graphicFrame>
      <p:sp>
        <p:nvSpPr>
          <p:cNvPr id="3" name="Rectangle 2">
            <a:extLst>
              <a:ext uri="{FF2B5EF4-FFF2-40B4-BE49-F238E27FC236}">
                <a16:creationId xmlns:a16="http://schemas.microsoft.com/office/drawing/2014/main" id="{E6F6FA6E-1E98-4A18-B914-41586EDFF16F}"/>
              </a:ext>
            </a:extLst>
          </p:cNvPr>
          <p:cNvSpPr/>
          <p:nvPr/>
        </p:nvSpPr>
        <p:spPr>
          <a:xfrm>
            <a:off x="1107347" y="1495148"/>
            <a:ext cx="10922466" cy="830997"/>
          </a:xfrm>
          <a:prstGeom prst="rect">
            <a:avLst/>
          </a:prstGeom>
        </p:spPr>
        <p:txBody>
          <a:bodyPr wrap="square">
            <a:spAutoFit/>
          </a:bodyPr>
          <a:lstStyle/>
          <a:p>
            <a:r>
              <a:rPr lang="hr-HR" sz="2400" b="1" dirty="0">
                <a:solidFill>
                  <a:schemeClr val="tx2"/>
                </a:solidFill>
              </a:rPr>
              <a:t>Europski socijalni fond (Operativni program Učinkoviti ljudski potencijali) </a:t>
            </a:r>
          </a:p>
          <a:p>
            <a:r>
              <a:rPr lang="hr-HR" sz="2400" b="1" dirty="0">
                <a:solidFill>
                  <a:schemeClr val="tx2"/>
                </a:solidFill>
              </a:rPr>
              <a:t>– PROJEKTI U PROVEDBI S PODRUČJA SLAVONIJE, BARANJE I SRIJEMA</a:t>
            </a:r>
            <a:endParaRPr lang="hr-HR" sz="2400" dirty="0">
              <a:solidFill>
                <a:schemeClr val="tx2"/>
              </a:solidFill>
            </a:endParaRPr>
          </a:p>
        </p:txBody>
      </p:sp>
    </p:spTree>
    <p:extLst>
      <p:ext uri="{BB962C8B-B14F-4D97-AF65-F5344CB8AC3E}">
        <p14:creationId xmlns:p14="http://schemas.microsoft.com/office/powerpoint/2010/main" val="757560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ctr"/>
            <a:br>
              <a:rPr lang="hr-HR" sz="3000" dirty="0"/>
            </a:br>
            <a:br>
              <a:rPr lang="hr-HR" sz="3000" dirty="0"/>
            </a:br>
            <a:br>
              <a:rPr lang="hr-HR" sz="3000" dirty="0"/>
            </a:br>
            <a:endParaRPr lang="hr-HR" sz="3300" b="1" dirty="0">
              <a:latin typeface="+mn-lt"/>
            </a:endParaRPr>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868976205"/>
              </p:ext>
            </p:extLst>
          </p:nvPr>
        </p:nvGraphicFramePr>
        <p:xfrm>
          <a:off x="1098958" y="2321781"/>
          <a:ext cx="9806729" cy="4104186"/>
        </p:xfrm>
        <a:graphic>
          <a:graphicData uri="http://schemas.openxmlformats.org/drawingml/2006/table">
            <a:tbl>
              <a:tblPr/>
              <a:tblGrid>
                <a:gridCol w="3534491">
                  <a:extLst>
                    <a:ext uri="{9D8B030D-6E8A-4147-A177-3AD203B41FA5}">
                      <a16:colId xmlns:a16="http://schemas.microsoft.com/office/drawing/2014/main" val="4170025980"/>
                    </a:ext>
                  </a:extLst>
                </a:gridCol>
                <a:gridCol w="3947375">
                  <a:extLst>
                    <a:ext uri="{9D8B030D-6E8A-4147-A177-3AD203B41FA5}">
                      <a16:colId xmlns:a16="http://schemas.microsoft.com/office/drawing/2014/main" val="3803658865"/>
                    </a:ext>
                  </a:extLst>
                </a:gridCol>
                <a:gridCol w="2324863">
                  <a:extLst>
                    <a:ext uri="{9D8B030D-6E8A-4147-A177-3AD203B41FA5}">
                      <a16:colId xmlns:a16="http://schemas.microsoft.com/office/drawing/2014/main" val="2995635288"/>
                    </a:ext>
                  </a:extLst>
                </a:gridCol>
              </a:tblGrid>
              <a:tr h="1454766">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ŽUPANIJA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IZNOS SREDSTAVA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BROJ PROJEKATA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06831637"/>
                  </a:ext>
                </a:extLst>
              </a:tr>
              <a:tr h="441570">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Brodsko - posavska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8.474.560,80</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306303"/>
                  </a:ext>
                </a:extLst>
              </a:tr>
              <a:tr h="441570">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Osječko - baranjska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11.558.821,94</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8</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301995"/>
                  </a:ext>
                </a:extLst>
              </a:tr>
              <a:tr h="441570">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Požeško - slavonska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6.547.876,39</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5</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854013"/>
                  </a:ext>
                </a:extLst>
              </a:tr>
              <a:tr h="441570">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Virovitičko - podravska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5.921.073,02   </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4 </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734388"/>
                  </a:ext>
                </a:extLst>
              </a:tr>
              <a:tr h="441570">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Vukovarsko - srijemska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10.882.016,68  </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6</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573115"/>
                  </a:ext>
                </a:extLst>
              </a:tr>
              <a:tr h="441570">
                <a:tc>
                  <a:txBody>
                    <a:bodyPr/>
                    <a:lstStyle/>
                    <a:p>
                      <a:pPr algn="ctr" fontAlgn="ctr">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UKUPNO</a:t>
                      </a:r>
                      <a:endParaRPr lang="hr-H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43.384.348,83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730576"/>
                  </a:ext>
                </a:extLst>
              </a:tr>
            </a:tbl>
          </a:graphicData>
        </a:graphic>
      </p:graphicFrame>
      <p:sp>
        <p:nvSpPr>
          <p:cNvPr id="3" name="Rectangle 2">
            <a:extLst>
              <a:ext uri="{FF2B5EF4-FFF2-40B4-BE49-F238E27FC236}">
                <a16:creationId xmlns:a16="http://schemas.microsoft.com/office/drawing/2014/main" id="{041C30CF-29C4-42CD-95A9-C159DF40DC3D}"/>
              </a:ext>
            </a:extLst>
          </p:cNvPr>
          <p:cNvSpPr/>
          <p:nvPr/>
        </p:nvSpPr>
        <p:spPr>
          <a:xfrm>
            <a:off x="1233181" y="1201534"/>
            <a:ext cx="10083567" cy="1200329"/>
          </a:xfrm>
          <a:prstGeom prst="rect">
            <a:avLst/>
          </a:prstGeom>
        </p:spPr>
        <p:txBody>
          <a:bodyPr wrap="square">
            <a:spAutoFit/>
          </a:bodyPr>
          <a:lstStyle/>
          <a:p>
            <a:r>
              <a:rPr lang="hr-HR" sz="2400" b="1" dirty="0">
                <a:solidFill>
                  <a:schemeClr val="tx2"/>
                </a:solidFill>
              </a:rPr>
              <a:t>Europski socijalni fond (Operativni program Učinkoviti ljudski potencijali)         – RAZVOJ USLUGE OSOBNE ASISTENCIJE ZA OSOBE S INVALIDITETOM                 – PROVEDBA UGOVORA</a:t>
            </a:r>
            <a:endParaRPr lang="hr-HR" sz="2400" dirty="0">
              <a:solidFill>
                <a:schemeClr val="tx2"/>
              </a:solidFill>
            </a:endParaRPr>
          </a:p>
        </p:txBody>
      </p:sp>
    </p:spTree>
    <p:extLst>
      <p:ext uri="{BB962C8B-B14F-4D97-AF65-F5344CB8AC3E}">
        <p14:creationId xmlns:p14="http://schemas.microsoft.com/office/powerpoint/2010/main" val="2000331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ctr"/>
            <a:br>
              <a:rPr lang="hr-HR" sz="3000" dirty="0"/>
            </a:br>
            <a:br>
              <a:rPr lang="hr-HR" sz="3000" dirty="0"/>
            </a:br>
            <a:br>
              <a:rPr lang="hr-HR" sz="3000" dirty="0"/>
            </a:br>
            <a:endParaRPr lang="hr-HR" sz="3300" b="1" dirty="0">
              <a:latin typeface="+mn-lt"/>
            </a:endParaRPr>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3027255349"/>
              </p:ext>
            </p:extLst>
          </p:nvPr>
        </p:nvGraphicFramePr>
        <p:xfrm>
          <a:off x="931178" y="2305877"/>
          <a:ext cx="10561739" cy="4170422"/>
        </p:xfrm>
        <a:graphic>
          <a:graphicData uri="http://schemas.openxmlformats.org/drawingml/2006/table">
            <a:tbl>
              <a:tblPr/>
              <a:tblGrid>
                <a:gridCol w="4000181">
                  <a:extLst>
                    <a:ext uri="{9D8B030D-6E8A-4147-A177-3AD203B41FA5}">
                      <a16:colId xmlns:a16="http://schemas.microsoft.com/office/drawing/2014/main" val="4170025980"/>
                    </a:ext>
                  </a:extLst>
                </a:gridCol>
                <a:gridCol w="4063995">
                  <a:extLst>
                    <a:ext uri="{9D8B030D-6E8A-4147-A177-3AD203B41FA5}">
                      <a16:colId xmlns:a16="http://schemas.microsoft.com/office/drawing/2014/main" val="3803658865"/>
                    </a:ext>
                  </a:extLst>
                </a:gridCol>
                <a:gridCol w="2497563">
                  <a:extLst>
                    <a:ext uri="{9D8B030D-6E8A-4147-A177-3AD203B41FA5}">
                      <a16:colId xmlns:a16="http://schemas.microsoft.com/office/drawing/2014/main" val="2995635288"/>
                    </a:ext>
                  </a:extLst>
                </a:gridCol>
              </a:tblGrid>
              <a:tr h="1471610">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ŽUPANIJA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IZNOS SREDSTAVA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BROJ PROJEKATA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06831637"/>
                  </a:ext>
                </a:extLst>
              </a:tr>
              <a:tr h="449802">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Brodsko - posavska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306303"/>
                  </a:ext>
                </a:extLst>
              </a:tr>
              <a:tr h="449802">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Osječko - baranjska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699.574,79   </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1</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301995"/>
                  </a:ext>
                </a:extLst>
              </a:tr>
              <a:tr h="449802">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Požeško - slavonska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1.250.098,22</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2</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854013"/>
                  </a:ext>
                </a:extLst>
              </a:tr>
              <a:tr h="449802">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Virovitičko - podravska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660.856,19   </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1 </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734388"/>
                  </a:ext>
                </a:extLst>
              </a:tr>
              <a:tr h="449802">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Vukovarsko - srijemska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1.857.895,57   </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3</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573115"/>
                  </a:ext>
                </a:extLst>
              </a:tr>
              <a:tr h="449802">
                <a:tc>
                  <a:txBody>
                    <a:bodyPr/>
                    <a:lstStyle/>
                    <a:p>
                      <a:pPr algn="ctr" fontAlgn="ctr">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UKUPNO</a:t>
                      </a:r>
                      <a:endParaRPr lang="hr-H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4.468.424,77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730576"/>
                  </a:ext>
                </a:extLst>
              </a:tr>
            </a:tbl>
          </a:graphicData>
        </a:graphic>
      </p:graphicFrame>
      <p:sp>
        <p:nvSpPr>
          <p:cNvPr id="3" name="Rectangle 2">
            <a:extLst>
              <a:ext uri="{FF2B5EF4-FFF2-40B4-BE49-F238E27FC236}">
                <a16:creationId xmlns:a16="http://schemas.microsoft.com/office/drawing/2014/main" id="{8A53C8A1-BB92-4644-A471-671EB6CC31B4}"/>
              </a:ext>
            </a:extLst>
          </p:cNvPr>
          <p:cNvSpPr/>
          <p:nvPr/>
        </p:nvSpPr>
        <p:spPr>
          <a:xfrm>
            <a:off x="1283516" y="1167978"/>
            <a:ext cx="9806730" cy="1200329"/>
          </a:xfrm>
          <a:prstGeom prst="rect">
            <a:avLst/>
          </a:prstGeom>
        </p:spPr>
        <p:txBody>
          <a:bodyPr wrap="square">
            <a:spAutoFit/>
          </a:bodyPr>
          <a:lstStyle/>
          <a:p>
            <a:r>
              <a:rPr lang="hr-HR" sz="2400" b="1" dirty="0">
                <a:solidFill>
                  <a:schemeClr val="tx2"/>
                </a:solidFill>
              </a:rPr>
              <a:t>Europski socijalni fond (Operativni program Učinkoviti ljudski potencijali)                                   – PODRŠKA PROGRAMIMA USMJERENIM MLADIMA                                                                        – PROVEDBA UGOVORA</a:t>
            </a:r>
            <a:endParaRPr lang="hr-HR" sz="2400" dirty="0">
              <a:solidFill>
                <a:schemeClr val="tx2"/>
              </a:solidFill>
            </a:endParaRPr>
          </a:p>
        </p:txBody>
      </p:sp>
    </p:spTree>
    <p:extLst>
      <p:ext uri="{BB962C8B-B14F-4D97-AF65-F5344CB8AC3E}">
        <p14:creationId xmlns:p14="http://schemas.microsoft.com/office/powerpoint/2010/main" val="1736660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0" y="333378"/>
            <a:ext cx="11979479" cy="1080120"/>
          </a:xfrm>
        </p:spPr>
        <p:txBody>
          <a:bodyPr>
            <a:normAutofit fontScale="90000"/>
          </a:bodyPr>
          <a:lstStyle/>
          <a:p>
            <a:r>
              <a:rPr lang="hr-HR" sz="3000" b="1" dirty="0">
                <a:solidFill>
                  <a:prstClr val="white"/>
                </a:solidFill>
                <a:latin typeface="+mn-lt"/>
                <a:ea typeface="VladaRHSans Bk" panose="02000000000000000000" pitchFamily="50" charset="-18"/>
              </a:rPr>
              <a:t>4. </a:t>
            </a:r>
            <a:r>
              <a:rPr lang="hr-HR" sz="3000" b="1" dirty="0">
                <a:latin typeface="+mn-lt"/>
                <a:ea typeface="VladaRHSans Bk" panose="02000000000000000000" pitchFamily="50" charset="-18"/>
                <a:cs typeface="+mn-cs"/>
              </a:rPr>
              <a:t>Predstavljanje Razvojnog sporazuma za područje Slavonije, Baranje i Srijema</a:t>
            </a:r>
            <a:br>
              <a:rPr lang="hr-HR" sz="2600" dirty="0"/>
            </a:br>
            <a:endParaRPr lang="hr-HR" sz="2600" dirty="0"/>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738231" y="1412777"/>
            <a:ext cx="9678249" cy="4713387"/>
          </a:xfrm>
        </p:spPr>
        <p:txBody>
          <a:bodyPr>
            <a:normAutofit/>
          </a:bodyPr>
          <a:lstStyle/>
          <a:p>
            <a:pPr marL="0" indent="0">
              <a:lnSpc>
                <a:spcPct val="80000"/>
              </a:lnSpc>
              <a:buNone/>
            </a:pPr>
            <a:r>
              <a:rPr lang="hr-HR" sz="2800" dirty="0">
                <a:solidFill>
                  <a:schemeClr val="tx2"/>
                </a:solidFill>
                <a:latin typeface="+mn-lt"/>
              </a:rPr>
              <a:t>PRAVNA OSNOVA</a:t>
            </a:r>
          </a:p>
          <a:p>
            <a:pPr marL="0" indent="0">
              <a:lnSpc>
                <a:spcPct val="80000"/>
              </a:lnSpc>
              <a:buNone/>
            </a:pPr>
            <a:endParaRPr lang="hr-HR" sz="2800" dirty="0">
              <a:solidFill>
                <a:schemeClr val="tx2"/>
              </a:solidFill>
              <a:latin typeface="+mn-lt"/>
            </a:endParaRPr>
          </a:p>
          <a:p>
            <a:pPr algn="just">
              <a:lnSpc>
                <a:spcPct val="80000"/>
              </a:lnSpc>
            </a:pPr>
            <a:r>
              <a:rPr lang="hr-HR" sz="2800" b="1" dirty="0">
                <a:solidFill>
                  <a:schemeClr val="tx2"/>
                </a:solidFill>
                <a:latin typeface="+mn-lt"/>
              </a:rPr>
              <a:t>Zakon o regionalnom razvoju Republike Hrvatske </a:t>
            </a:r>
            <a:r>
              <a:rPr lang="hr-HR" sz="2800" dirty="0">
                <a:solidFill>
                  <a:schemeClr val="tx2"/>
                </a:solidFill>
                <a:latin typeface="+mn-lt"/>
              </a:rPr>
              <a:t>predviđa mogućnost sklapanja </a:t>
            </a:r>
            <a:r>
              <a:rPr lang="hr-HR" sz="2800" b="1" dirty="0">
                <a:solidFill>
                  <a:schemeClr val="tx2"/>
                </a:solidFill>
                <a:latin typeface="+mn-lt"/>
              </a:rPr>
              <a:t>razvojnog sporazuma </a:t>
            </a:r>
            <a:r>
              <a:rPr lang="hr-HR" sz="2800" dirty="0">
                <a:solidFill>
                  <a:schemeClr val="tx2"/>
                </a:solidFill>
                <a:latin typeface="+mn-lt"/>
              </a:rPr>
              <a:t>za područje najmanje tri jedinice područne (regionalne) samouprave</a:t>
            </a:r>
          </a:p>
          <a:p>
            <a:pPr marL="0" indent="0">
              <a:lnSpc>
                <a:spcPct val="80000"/>
              </a:lnSpc>
              <a:buNone/>
            </a:pPr>
            <a:endParaRPr lang="hr-HR" sz="2800" dirty="0">
              <a:solidFill>
                <a:schemeClr val="tx2"/>
              </a:solidFill>
              <a:latin typeface="+mn-lt"/>
            </a:endParaRPr>
          </a:p>
          <a:p>
            <a:pPr algn="just">
              <a:lnSpc>
                <a:spcPct val="80000"/>
              </a:lnSpc>
            </a:pPr>
            <a:r>
              <a:rPr lang="hr-HR" sz="2800" dirty="0">
                <a:solidFill>
                  <a:schemeClr val="tx2"/>
                </a:solidFill>
                <a:latin typeface="+mn-lt"/>
              </a:rPr>
              <a:t>Ministarstvo regionalnog razvoja i fondova Europske unije u svibnju 2018. donijelo je </a:t>
            </a:r>
            <a:r>
              <a:rPr lang="hr-HR" sz="2800" b="1" dirty="0">
                <a:solidFill>
                  <a:schemeClr val="tx2"/>
                </a:solidFill>
                <a:latin typeface="+mn-lt"/>
              </a:rPr>
              <a:t>Pravilnik o sadržaju i postupku izrade i sklapanja razvojnog sporazuma </a:t>
            </a:r>
            <a:r>
              <a:rPr lang="hr-HR" sz="2800" dirty="0">
                <a:solidFill>
                  <a:schemeClr val="tx2"/>
                </a:solidFill>
                <a:latin typeface="+mn-lt"/>
              </a:rPr>
              <a:t>– detaljna razrada sadržaja, postupka izrade i sklapanja razvojnog sporazuma</a:t>
            </a:r>
          </a:p>
          <a:p>
            <a:pPr marL="0" indent="0">
              <a:lnSpc>
                <a:spcPct val="80000"/>
              </a:lnSpc>
              <a:buNone/>
            </a:pPr>
            <a:endParaRPr lang="hr-HR" sz="2200" dirty="0">
              <a:solidFill>
                <a:schemeClr val="accent1">
                  <a:lumMod val="50000"/>
                </a:schemeClr>
              </a:solidFill>
            </a:endParaRPr>
          </a:p>
          <a:p>
            <a:pPr marL="0" indent="0">
              <a:lnSpc>
                <a:spcPct val="80000"/>
              </a:lnSpc>
              <a:buNone/>
            </a:pPr>
            <a:endParaRPr lang="hr-HR" sz="1800" dirty="0">
              <a:solidFill>
                <a:schemeClr val="accent1">
                  <a:lumMod val="50000"/>
                </a:schemeClr>
              </a:solidFill>
            </a:endParaRPr>
          </a:p>
          <a:p>
            <a:pPr marL="0" indent="0">
              <a:lnSpc>
                <a:spcPct val="80000"/>
              </a:lnSpc>
              <a:buNone/>
            </a:pPr>
            <a:endParaRPr lang="hr-HR" sz="1800" dirty="0">
              <a:solidFill>
                <a:schemeClr val="accent1">
                  <a:lumMod val="50000"/>
                </a:schemeClr>
              </a:solidFill>
            </a:endParaRPr>
          </a:p>
        </p:txBody>
      </p:sp>
    </p:spTree>
    <p:extLst>
      <p:ext uri="{BB962C8B-B14F-4D97-AF65-F5344CB8AC3E}">
        <p14:creationId xmlns:p14="http://schemas.microsoft.com/office/powerpoint/2010/main" val="3206614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ctr"/>
            <a:br>
              <a:rPr lang="hr-HR" sz="3000" dirty="0"/>
            </a:br>
            <a:br>
              <a:rPr lang="hr-HR" sz="3000" dirty="0"/>
            </a:br>
            <a:br>
              <a:rPr lang="hr-HR" sz="3000" dirty="0"/>
            </a:br>
            <a:endParaRPr lang="hr-HR" sz="3300" b="1" dirty="0">
              <a:latin typeface="+mn-lt"/>
            </a:endParaRPr>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4110781088"/>
              </p:ext>
            </p:extLst>
          </p:nvPr>
        </p:nvGraphicFramePr>
        <p:xfrm>
          <a:off x="1034041" y="2922662"/>
          <a:ext cx="10548359" cy="3666146"/>
        </p:xfrm>
        <a:graphic>
          <a:graphicData uri="http://schemas.openxmlformats.org/drawingml/2006/table">
            <a:tbl>
              <a:tblPr/>
              <a:tblGrid>
                <a:gridCol w="4032960">
                  <a:extLst>
                    <a:ext uri="{9D8B030D-6E8A-4147-A177-3AD203B41FA5}">
                      <a16:colId xmlns:a16="http://schemas.microsoft.com/office/drawing/2014/main" val="4170025980"/>
                    </a:ext>
                  </a:extLst>
                </a:gridCol>
                <a:gridCol w="3891147">
                  <a:extLst>
                    <a:ext uri="{9D8B030D-6E8A-4147-A177-3AD203B41FA5}">
                      <a16:colId xmlns:a16="http://schemas.microsoft.com/office/drawing/2014/main" val="3803658865"/>
                    </a:ext>
                  </a:extLst>
                </a:gridCol>
                <a:gridCol w="2624252">
                  <a:extLst>
                    <a:ext uri="{9D8B030D-6E8A-4147-A177-3AD203B41FA5}">
                      <a16:colId xmlns:a16="http://schemas.microsoft.com/office/drawing/2014/main" val="2995635288"/>
                    </a:ext>
                  </a:extLst>
                </a:gridCol>
              </a:tblGrid>
              <a:tr h="1257902">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ŽUPANIJA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IZNOS SREDSTAVA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7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BROJ PROJEKATA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306831637"/>
                  </a:ext>
                </a:extLst>
              </a:tr>
              <a:tr h="401374">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Brodsko - posavska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6.695.162,40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306303"/>
                  </a:ext>
                </a:extLst>
              </a:tr>
              <a:tr h="401374">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Osječko - baranjska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7.241.654,22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301995"/>
                  </a:ext>
                </a:extLst>
              </a:tr>
              <a:tr h="401374">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Požeško - slavonska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2.601.985,13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854013"/>
                  </a:ext>
                </a:extLst>
              </a:tr>
              <a:tr h="401374">
                <a:tc>
                  <a:txBody>
                    <a:bodyPr/>
                    <a:lstStyle/>
                    <a:p>
                      <a:pPr algn="ctr" fontAlgn="ctr">
                        <a:lnSpc>
                          <a:spcPct val="107000"/>
                        </a:lnSpc>
                        <a:spcAft>
                          <a:spcPts val="0"/>
                        </a:spcAft>
                      </a:pPr>
                      <a:r>
                        <a:rPr lang="hr-HR"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Vukovarsko - srijemska</a:t>
                      </a:r>
                      <a:endParaRPr lang="hr-H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887.343,09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dirty="0">
                          <a:effectLst/>
                          <a:latin typeface="Calibri" panose="020F0502020204030204" pitchFamily="34" charset="0"/>
                          <a:ea typeface="Calibri" panose="020F0502020204030204" pitchFamily="34" charset="0"/>
                          <a:cs typeface="Times New Roman" panose="02020603050405020304" pitchFamily="18" charset="0"/>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408214"/>
                  </a:ext>
                </a:extLst>
              </a:tr>
              <a:tr h="401374">
                <a:tc>
                  <a:txBody>
                    <a:bodyPr/>
                    <a:lstStyle/>
                    <a:p>
                      <a:pPr algn="ctr" fontAlgn="ctr">
                        <a:lnSpc>
                          <a:spcPct val="100000"/>
                        </a:lnSpc>
                        <a:spcAft>
                          <a:spcPts val="0"/>
                        </a:spcAft>
                      </a:pPr>
                      <a:r>
                        <a:rPr lang="hr-HR" sz="2000" b="0" dirty="0">
                          <a:effectLst/>
                          <a:latin typeface="Calibri" panose="020F0502020204030204" pitchFamily="34" charset="0"/>
                          <a:ea typeface="Calibri" panose="020F0502020204030204" pitchFamily="34" charset="0"/>
                          <a:cs typeface="Times New Roman" panose="02020603050405020304" pitchFamily="18" charset="0"/>
                        </a:rPr>
                        <a:t>Virovitičko-podravska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b="0" dirty="0">
                          <a:effectLst/>
                          <a:latin typeface="Calibri" panose="020F0502020204030204" pitchFamily="34" charset="0"/>
                          <a:ea typeface="Calibri" panose="020F0502020204030204" pitchFamily="34" charset="0"/>
                          <a:cs typeface="Times New Roman" panose="02020603050405020304" pitchFamily="18" charset="0"/>
                        </a:rPr>
                        <a:t>868.490,00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b="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573115"/>
                  </a:ext>
                </a:extLst>
              </a:tr>
              <a:tr h="401374">
                <a:tc>
                  <a:txBody>
                    <a:bodyPr/>
                    <a:lstStyle/>
                    <a:p>
                      <a:pPr algn="ctr" fontAlgn="ctr">
                        <a:lnSpc>
                          <a:spcPct val="100000"/>
                        </a:lnSpc>
                        <a:spcAft>
                          <a:spcPts val="0"/>
                        </a:spcAft>
                      </a:pPr>
                      <a:r>
                        <a:rPr lang="hr-HR" sz="2000" b="1" dirty="0">
                          <a:effectLst/>
                          <a:latin typeface="Calibri" panose="020F0502020204030204" pitchFamily="34" charset="0"/>
                          <a:ea typeface="Calibri" panose="020F0502020204030204" pitchFamily="34" charset="0"/>
                          <a:cs typeface="Times New Roman" panose="02020603050405020304" pitchFamily="18" charset="0"/>
                        </a:rPr>
                        <a:t>UKUPNO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b="1" dirty="0">
                          <a:effectLst/>
                          <a:latin typeface="Calibri" panose="020F0502020204030204" pitchFamily="34" charset="0"/>
                          <a:ea typeface="Calibri" panose="020F0502020204030204" pitchFamily="34" charset="0"/>
                          <a:cs typeface="Times New Roman" panose="02020603050405020304" pitchFamily="18" charset="0"/>
                        </a:rPr>
                        <a:t>18.294.634,84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0000"/>
                        </a:lnSpc>
                        <a:spcAft>
                          <a:spcPts val="0"/>
                        </a:spcAft>
                      </a:pPr>
                      <a:r>
                        <a:rPr lang="hr-HR"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5730576"/>
                  </a:ext>
                </a:extLst>
              </a:tr>
            </a:tbl>
          </a:graphicData>
        </a:graphic>
      </p:graphicFrame>
      <p:sp>
        <p:nvSpPr>
          <p:cNvPr id="3" name="Rectangle 2">
            <a:extLst>
              <a:ext uri="{FF2B5EF4-FFF2-40B4-BE49-F238E27FC236}">
                <a16:creationId xmlns:a16="http://schemas.microsoft.com/office/drawing/2014/main" id="{06EDE03E-132D-44FD-A58B-7243922E913E}"/>
              </a:ext>
            </a:extLst>
          </p:cNvPr>
          <p:cNvSpPr/>
          <p:nvPr/>
        </p:nvSpPr>
        <p:spPr>
          <a:xfrm>
            <a:off x="871671" y="1280477"/>
            <a:ext cx="10793338" cy="1569660"/>
          </a:xfrm>
          <a:prstGeom prst="rect">
            <a:avLst/>
          </a:prstGeom>
        </p:spPr>
        <p:txBody>
          <a:bodyPr wrap="square">
            <a:spAutoFit/>
          </a:bodyPr>
          <a:lstStyle/>
          <a:p>
            <a:r>
              <a:rPr lang="hr-HR" sz="2400" b="1" dirty="0">
                <a:solidFill>
                  <a:schemeClr val="tx2"/>
                </a:solidFill>
              </a:rPr>
              <a:t>Europski socijalni fond (Operativni program Učinkoviti ljudski potencijali)                                                – PODRŠKA SOCIJALNOM UKLJUČIVANJU I ZAPOŠLJAVANJU MARGINALIZIRANIH SKUPINA                                                                                                                                          – POSTUPAK UGOVARANJA U TIJEKU</a:t>
            </a:r>
            <a:endParaRPr lang="hr-HR" sz="2400" dirty="0">
              <a:solidFill>
                <a:schemeClr val="tx2"/>
              </a:solidFill>
            </a:endParaRPr>
          </a:p>
        </p:txBody>
      </p:sp>
    </p:spTree>
    <p:extLst>
      <p:ext uri="{BB962C8B-B14F-4D97-AF65-F5344CB8AC3E}">
        <p14:creationId xmlns:p14="http://schemas.microsoft.com/office/powerpoint/2010/main" val="3952611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170209"/>
            <a:ext cx="10515600" cy="1113307"/>
          </a:xfrm>
        </p:spPr>
        <p:txBody>
          <a:bodyPr>
            <a:normAutofit fontScale="90000"/>
          </a:bodyPr>
          <a:lstStyle/>
          <a:p>
            <a:pPr lvl="0" algn="ctr">
              <a:spcBef>
                <a:spcPts val="1000"/>
              </a:spcBef>
            </a:pPr>
            <a:r>
              <a:rPr lang="hr-HR" sz="3000" b="1" dirty="0">
                <a:latin typeface="Calibri" panose="020F0502020204030204"/>
                <a:ea typeface="+mn-ea"/>
                <a:cs typeface="+mn-cs"/>
              </a:rPr>
              <a:t>PROCES TRANSFORMACIJE I DEINSTITUCIONALIZACIJE </a:t>
            </a:r>
            <a:br>
              <a:rPr lang="hr-HR" sz="3000" b="1" dirty="0">
                <a:latin typeface="Calibri" panose="020F0502020204030204"/>
                <a:ea typeface="+mn-ea"/>
                <a:cs typeface="+mn-cs"/>
              </a:rPr>
            </a:br>
            <a:r>
              <a:rPr lang="hr-HR" sz="3000" b="1" dirty="0">
                <a:latin typeface="Calibri" panose="020F0502020204030204"/>
                <a:ea typeface="+mn-ea"/>
                <a:cs typeface="+mn-cs"/>
              </a:rPr>
              <a:t>– Europski socijalni fond (ESF) i Europski fond za regionalni razvoj (EFRR)</a:t>
            </a:r>
          </a:p>
        </p:txBody>
      </p:sp>
      <p:sp>
        <p:nvSpPr>
          <p:cNvPr id="3" name="Rezervirano mjesto sadržaja 2"/>
          <p:cNvSpPr>
            <a:spLocks noGrp="1"/>
          </p:cNvSpPr>
          <p:nvPr>
            <p:ph idx="1"/>
          </p:nvPr>
        </p:nvSpPr>
        <p:spPr>
          <a:xfrm>
            <a:off x="838200" y="1495773"/>
            <a:ext cx="10515600" cy="4602878"/>
          </a:xfrm>
        </p:spPr>
        <p:txBody>
          <a:bodyPr>
            <a:normAutofit lnSpcReduction="10000"/>
          </a:bodyPr>
          <a:lstStyle/>
          <a:p>
            <a:pPr marL="0" lvl="0" indent="0">
              <a:buNone/>
            </a:pPr>
            <a:endParaRPr lang="hr-HR" sz="2600" dirty="0">
              <a:solidFill>
                <a:prstClr val="black"/>
              </a:solidFill>
            </a:endParaRPr>
          </a:p>
          <a:p>
            <a:pPr lvl="0"/>
            <a:r>
              <a:rPr lang="hr-HR" sz="2400" b="1" dirty="0">
                <a:solidFill>
                  <a:schemeClr val="tx2"/>
                </a:solidFill>
                <a:latin typeface="+mn-lt"/>
              </a:rPr>
              <a:t>3 centra za socijalnu skrb</a:t>
            </a:r>
            <a:r>
              <a:rPr lang="hr-HR" sz="2400" dirty="0">
                <a:solidFill>
                  <a:schemeClr val="tx2"/>
                </a:solidFill>
                <a:latin typeface="+mn-lt"/>
              </a:rPr>
              <a:t> s područja Slavonije, Baranje i Srijema aplicirala su na EFRR poziv u svrhu </a:t>
            </a:r>
            <a:r>
              <a:rPr lang="hr-HR" sz="2400" b="1" dirty="0">
                <a:solidFill>
                  <a:schemeClr val="tx2"/>
                </a:solidFill>
                <a:latin typeface="+mn-lt"/>
              </a:rPr>
              <a:t>razvoja usluga podrške procesu deinstitucionalizacije</a:t>
            </a:r>
          </a:p>
          <a:p>
            <a:pPr algn="just"/>
            <a:endParaRPr lang="hr-HR" sz="2400" dirty="0">
              <a:solidFill>
                <a:schemeClr val="tx2"/>
              </a:solidFill>
              <a:latin typeface="+mn-lt"/>
            </a:endParaRPr>
          </a:p>
          <a:p>
            <a:pPr algn="just"/>
            <a:r>
              <a:rPr lang="hr-HR" sz="2400" dirty="0">
                <a:solidFill>
                  <a:schemeClr val="tx2"/>
                </a:solidFill>
                <a:latin typeface="+mn-lt"/>
              </a:rPr>
              <a:t>od 10 državnih domova na području Slavonije, Baranje i Srijema </a:t>
            </a:r>
            <a:r>
              <a:rPr lang="hr-HR" sz="2400" b="1" dirty="0">
                <a:solidFill>
                  <a:schemeClr val="tx2"/>
                </a:solidFill>
                <a:latin typeface="+mn-lt"/>
              </a:rPr>
              <a:t>2 doma su aplicirala na EFRR i ESF</a:t>
            </a:r>
            <a:r>
              <a:rPr lang="hr-HR" sz="2400" dirty="0">
                <a:solidFill>
                  <a:schemeClr val="tx2"/>
                </a:solidFill>
                <a:latin typeface="+mn-lt"/>
              </a:rPr>
              <a:t> poziv, a </a:t>
            </a:r>
            <a:r>
              <a:rPr lang="hr-HR" sz="2400" b="1" dirty="0">
                <a:solidFill>
                  <a:schemeClr val="tx2"/>
                </a:solidFill>
                <a:latin typeface="+mn-lt"/>
              </a:rPr>
              <a:t>3 doma pripremaju projektne prijedloge</a:t>
            </a:r>
            <a:r>
              <a:rPr lang="hr-HR" sz="2400" dirty="0">
                <a:solidFill>
                  <a:schemeClr val="tx2"/>
                </a:solidFill>
                <a:latin typeface="+mn-lt"/>
              </a:rPr>
              <a:t> s ciljem širenja usluge organiziranog stanovanja, boravka, rane intervencije, psihosocijalne podrške te savjetovanja i pomaganja</a:t>
            </a:r>
          </a:p>
          <a:p>
            <a:pPr marL="0" indent="0" algn="just">
              <a:buNone/>
            </a:pPr>
            <a:endParaRPr lang="hr-HR" sz="2400" dirty="0">
              <a:solidFill>
                <a:schemeClr val="tx2"/>
              </a:solidFill>
              <a:latin typeface="+mn-lt"/>
            </a:endParaRPr>
          </a:p>
          <a:p>
            <a:pPr lvl="0" algn="just">
              <a:lnSpc>
                <a:spcPts val="2640"/>
              </a:lnSpc>
              <a:spcBef>
                <a:spcPts val="0"/>
              </a:spcBef>
              <a:buClr>
                <a:prstClr val="black"/>
              </a:buClr>
            </a:pPr>
            <a:r>
              <a:rPr lang="hr-HR" sz="2400" dirty="0">
                <a:solidFill>
                  <a:schemeClr val="tx2"/>
                </a:solidFill>
                <a:latin typeface="+mn-lt"/>
                <a:ea typeface="Calibri" panose="020F0502020204030204" pitchFamily="34" charset="0"/>
                <a:cs typeface="Times New Roman" panose="02020603050405020304" pitchFamily="18" charset="0"/>
              </a:rPr>
              <a:t>u tijeku je otvaranje druge faze EFRR poziva kojim će se pro</a:t>
            </a:r>
            <a:r>
              <a:rPr lang="hr-HR" sz="2400" dirty="0">
                <a:solidFill>
                  <a:schemeClr val="tx2"/>
                </a:solidFill>
                <a:latin typeface="+mn-lt"/>
                <a:cs typeface="Times New Roman" panose="02020603050405020304" pitchFamily="18" charset="0"/>
              </a:rPr>
              <a:t>širiti krug prijavitelja i otvoriti mogućnost apliciranja svih državnih pružatelja te pružatelja usluga drugih osnivača</a:t>
            </a:r>
            <a:endParaRPr lang="hr-HR" sz="2400" b="1" dirty="0">
              <a:solidFill>
                <a:schemeClr val="tx2"/>
              </a:solidFill>
              <a:latin typeface="+mn-lt"/>
              <a:cs typeface="Times New Roman" panose="02020603050405020304" pitchFamily="18" charset="0"/>
            </a:endParaRPr>
          </a:p>
          <a:p>
            <a:endParaRPr lang="hr-HR" dirty="0"/>
          </a:p>
        </p:txBody>
      </p:sp>
    </p:spTree>
    <p:extLst>
      <p:ext uri="{BB962C8B-B14F-4D97-AF65-F5344CB8AC3E}">
        <p14:creationId xmlns:p14="http://schemas.microsoft.com/office/powerpoint/2010/main" val="420437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69129" y="-144706"/>
            <a:ext cx="10515600" cy="1325563"/>
          </a:xfrm>
        </p:spPr>
        <p:txBody>
          <a:bodyPr>
            <a:normAutofit fontScale="90000"/>
          </a:bodyPr>
          <a:lstStyle/>
          <a:p>
            <a:pPr algn="ctr"/>
            <a:r>
              <a:rPr lang="hr-HR" sz="3000" dirty="0"/>
              <a:t>                  </a:t>
            </a:r>
            <a:br>
              <a:rPr lang="hr-HR" sz="3000" dirty="0"/>
            </a:br>
            <a:r>
              <a:rPr lang="hr-HR" sz="2700" b="1" dirty="0">
                <a:latin typeface="+mn-lt"/>
              </a:rPr>
              <a:t>      Operativni program za hranu i/ili osnovnu materijalnu pomoć – OSIGURAVANJE ŠKOLSKE PREHRANE ZA DJECU U RIZIKU OD SIROMAŠTVA </a:t>
            </a:r>
            <a:br>
              <a:rPr lang="hr-HR" sz="2700" b="1" dirty="0">
                <a:latin typeface="+mn-lt"/>
              </a:rPr>
            </a:br>
            <a:r>
              <a:rPr lang="hr-HR" sz="2700" b="1" dirty="0">
                <a:latin typeface="+mn-lt"/>
              </a:rPr>
              <a:t>(šk. god. 2017./2018.)</a:t>
            </a:r>
          </a:p>
        </p:txBody>
      </p:sp>
      <p:graphicFrame>
        <p:nvGraphicFramePr>
          <p:cNvPr id="6" name="Rezervirano mjesto sadržaja 5"/>
          <p:cNvGraphicFramePr>
            <a:graphicFrameLocks noGrp="1"/>
          </p:cNvGraphicFramePr>
          <p:nvPr>
            <p:ph idx="1"/>
            <p:extLst>
              <p:ext uri="{D42A27DB-BD31-4B8C-83A1-F6EECF244321}">
                <p14:modId xmlns:p14="http://schemas.microsoft.com/office/powerpoint/2010/main" val="2638282042"/>
              </p:ext>
            </p:extLst>
          </p:nvPr>
        </p:nvGraphicFramePr>
        <p:xfrm>
          <a:off x="1174460" y="1711355"/>
          <a:ext cx="9924176" cy="4697839"/>
        </p:xfrm>
        <a:graphic>
          <a:graphicData uri="http://schemas.openxmlformats.org/drawingml/2006/table">
            <a:tbl>
              <a:tblPr/>
              <a:tblGrid>
                <a:gridCol w="4688256">
                  <a:extLst>
                    <a:ext uri="{9D8B030D-6E8A-4147-A177-3AD203B41FA5}">
                      <a16:colId xmlns:a16="http://schemas.microsoft.com/office/drawing/2014/main" val="3121095063"/>
                    </a:ext>
                  </a:extLst>
                </a:gridCol>
                <a:gridCol w="5235920">
                  <a:extLst>
                    <a:ext uri="{9D8B030D-6E8A-4147-A177-3AD203B41FA5}">
                      <a16:colId xmlns:a16="http://schemas.microsoft.com/office/drawing/2014/main" val="2475166596"/>
                    </a:ext>
                  </a:extLst>
                </a:gridCol>
              </a:tblGrid>
              <a:tr h="658679">
                <a:tc>
                  <a:txBody>
                    <a:bodyPr/>
                    <a:lstStyle/>
                    <a:p>
                      <a:pPr algn="ctr" fontAlgn="ctr">
                        <a:lnSpc>
                          <a:spcPct val="107000"/>
                        </a:lnSpc>
                        <a:spcAft>
                          <a:spcPts val="0"/>
                        </a:spcAft>
                      </a:pPr>
                      <a:r>
                        <a:rPr lang="hr-HR" sz="2000" b="1" kern="1200" dirty="0">
                          <a:solidFill>
                            <a:srgbClr val="000000"/>
                          </a:solidFill>
                          <a:effectLst/>
                          <a:latin typeface="+mn-lt"/>
                          <a:ea typeface="Times New Roman" panose="02020603050405020304" pitchFamily="18" charset="0"/>
                          <a:cs typeface="Arial" panose="020B0604020202020204" pitchFamily="34" charset="0"/>
                        </a:rPr>
                        <a:t>ŽUPANIJA/GRAD</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lnSpc>
                          <a:spcPct val="107000"/>
                        </a:lnSpc>
                        <a:spcAft>
                          <a:spcPts val="0"/>
                        </a:spcAft>
                      </a:pPr>
                      <a:r>
                        <a:rPr lang="hr-HR" sz="2000" b="1" kern="1200" dirty="0">
                          <a:solidFill>
                            <a:srgbClr val="000000"/>
                          </a:solidFill>
                          <a:effectLst/>
                          <a:latin typeface="+mn-lt"/>
                          <a:ea typeface="Times New Roman" panose="02020603050405020304" pitchFamily="18" charset="0"/>
                          <a:cs typeface="Arial" panose="020B0604020202020204" pitchFamily="34" charset="0"/>
                        </a:rPr>
                        <a:t>UKUPNO FINANCIRANO </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908253764"/>
                  </a:ext>
                </a:extLst>
              </a:tr>
              <a:tr h="403916">
                <a:tc>
                  <a:txBody>
                    <a:bodyPr/>
                    <a:lstStyle/>
                    <a:p>
                      <a:pPr algn="ctr" fontAlgn="ctr">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Brodsko - posavska</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1.499.880   </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348014"/>
                  </a:ext>
                </a:extLst>
              </a:tr>
              <a:tr h="403916">
                <a:tc>
                  <a:txBody>
                    <a:bodyPr/>
                    <a:lstStyle/>
                    <a:p>
                      <a:pPr algn="ctr" fontAlgn="ctr">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Osječko - baranjska</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1.436.851   </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8286313"/>
                  </a:ext>
                </a:extLst>
              </a:tr>
              <a:tr h="403916">
                <a:tc>
                  <a:txBody>
                    <a:bodyPr/>
                    <a:lstStyle/>
                    <a:p>
                      <a:pPr algn="ctr" fontAlgn="ctr">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Požeško - slavonska</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   555.827</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2362554"/>
                  </a:ext>
                </a:extLst>
              </a:tr>
              <a:tr h="403916">
                <a:tc>
                  <a:txBody>
                    <a:bodyPr/>
                    <a:lstStyle/>
                    <a:p>
                      <a:pPr algn="ctr" fontAlgn="ctr">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Virovitičko - podravska</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   331.813   </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669079"/>
                  </a:ext>
                </a:extLst>
              </a:tr>
              <a:tr h="403916">
                <a:tc>
                  <a:txBody>
                    <a:bodyPr/>
                    <a:lstStyle/>
                    <a:p>
                      <a:pPr algn="ctr" fontAlgn="ctr">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Vukovarsko - srijemska</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1.509.732   </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7450127"/>
                  </a:ext>
                </a:extLst>
              </a:tr>
              <a:tr h="403916">
                <a:tc>
                  <a:txBody>
                    <a:bodyPr/>
                    <a:lstStyle/>
                    <a:p>
                      <a:pPr algn="ctr" fontAlgn="ctr">
                        <a:lnSpc>
                          <a:spcPct val="107000"/>
                        </a:lnSpc>
                        <a:spcAft>
                          <a:spcPts val="0"/>
                        </a:spcAft>
                      </a:pPr>
                      <a:r>
                        <a:rPr lang="hr-HR" sz="2000" kern="1200">
                          <a:solidFill>
                            <a:srgbClr val="000000"/>
                          </a:solidFill>
                          <a:effectLst/>
                          <a:latin typeface="+mn-lt"/>
                          <a:ea typeface="Times New Roman" panose="02020603050405020304" pitchFamily="18" charset="0"/>
                          <a:cs typeface="Arial" panose="020B0604020202020204" pitchFamily="34" charset="0"/>
                        </a:rPr>
                        <a:t>SLAVONSKI BROD</a:t>
                      </a:r>
                      <a:endParaRPr lang="hr-HR" sz="200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1.475.562</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686837"/>
                  </a:ext>
                </a:extLst>
              </a:tr>
              <a:tr h="403916">
                <a:tc>
                  <a:txBody>
                    <a:bodyPr/>
                    <a:lstStyle/>
                    <a:p>
                      <a:pPr algn="ctr" fontAlgn="ctr">
                        <a:lnSpc>
                          <a:spcPct val="107000"/>
                        </a:lnSpc>
                        <a:spcAft>
                          <a:spcPts val="0"/>
                        </a:spcAft>
                      </a:pPr>
                      <a:r>
                        <a:rPr lang="hr-HR" sz="2000" kern="1200">
                          <a:solidFill>
                            <a:srgbClr val="000000"/>
                          </a:solidFill>
                          <a:effectLst/>
                          <a:latin typeface="+mn-lt"/>
                          <a:ea typeface="Times New Roman" panose="02020603050405020304" pitchFamily="18" charset="0"/>
                          <a:cs typeface="Arial" panose="020B0604020202020204" pitchFamily="34" charset="0"/>
                        </a:rPr>
                        <a:t>OSIJEK</a:t>
                      </a:r>
                      <a:endParaRPr lang="hr-HR" sz="200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623.026</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4437533"/>
                  </a:ext>
                </a:extLst>
              </a:tr>
              <a:tr h="403916">
                <a:tc>
                  <a:txBody>
                    <a:bodyPr/>
                    <a:lstStyle/>
                    <a:p>
                      <a:pPr algn="ctr" fontAlgn="ctr">
                        <a:lnSpc>
                          <a:spcPct val="107000"/>
                        </a:lnSpc>
                        <a:spcAft>
                          <a:spcPts val="0"/>
                        </a:spcAft>
                      </a:pPr>
                      <a:r>
                        <a:rPr lang="hr-HR" sz="2000" kern="1200">
                          <a:solidFill>
                            <a:srgbClr val="000000"/>
                          </a:solidFill>
                          <a:effectLst/>
                          <a:latin typeface="+mn-lt"/>
                          <a:ea typeface="Times New Roman" panose="02020603050405020304" pitchFamily="18" charset="0"/>
                          <a:cs typeface="Arial" panose="020B0604020202020204" pitchFamily="34" charset="0"/>
                        </a:rPr>
                        <a:t>VIROVITICA</a:t>
                      </a:r>
                      <a:endParaRPr lang="hr-HR" sz="200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230.291</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1227787"/>
                  </a:ext>
                </a:extLst>
              </a:tr>
              <a:tr h="403916">
                <a:tc>
                  <a:txBody>
                    <a:bodyPr/>
                    <a:lstStyle/>
                    <a:p>
                      <a:pPr algn="ctr" fontAlgn="ctr">
                        <a:lnSpc>
                          <a:spcPct val="107000"/>
                        </a:lnSpc>
                        <a:spcAft>
                          <a:spcPts val="0"/>
                        </a:spcAft>
                      </a:pPr>
                      <a:r>
                        <a:rPr lang="hr-HR" sz="2000" kern="1200">
                          <a:solidFill>
                            <a:srgbClr val="000000"/>
                          </a:solidFill>
                          <a:effectLst/>
                          <a:latin typeface="+mn-lt"/>
                          <a:ea typeface="Times New Roman" panose="02020603050405020304" pitchFamily="18" charset="0"/>
                          <a:cs typeface="Arial" panose="020B0604020202020204" pitchFamily="34" charset="0"/>
                        </a:rPr>
                        <a:t>VINKOVCI</a:t>
                      </a:r>
                      <a:endParaRPr lang="hr-HR" sz="200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kern="1200" dirty="0">
                          <a:solidFill>
                            <a:srgbClr val="000000"/>
                          </a:solidFill>
                          <a:effectLst/>
                          <a:latin typeface="+mn-lt"/>
                          <a:ea typeface="Times New Roman" panose="02020603050405020304" pitchFamily="18" charset="0"/>
                          <a:cs typeface="Arial" panose="020B0604020202020204" pitchFamily="34" charset="0"/>
                        </a:rPr>
                        <a:t>430.028</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425829"/>
                  </a:ext>
                </a:extLst>
              </a:tr>
              <a:tr h="403916">
                <a:tc>
                  <a:txBody>
                    <a:bodyPr/>
                    <a:lstStyle/>
                    <a:p>
                      <a:pPr algn="ctr" fontAlgn="ctr">
                        <a:lnSpc>
                          <a:spcPct val="107000"/>
                        </a:lnSpc>
                        <a:spcAft>
                          <a:spcPts val="0"/>
                        </a:spcAft>
                      </a:pPr>
                      <a:r>
                        <a:rPr lang="hr-HR" sz="2000" b="1" kern="1200" dirty="0">
                          <a:solidFill>
                            <a:srgbClr val="000000"/>
                          </a:solidFill>
                          <a:effectLst/>
                          <a:latin typeface="+mn-lt"/>
                          <a:ea typeface="Times New Roman" panose="02020603050405020304" pitchFamily="18" charset="0"/>
                          <a:cs typeface="Arial" panose="020B0604020202020204" pitchFamily="34" charset="0"/>
                        </a:rPr>
                        <a:t>UKUPNO</a:t>
                      </a:r>
                      <a:endParaRPr lang="hr-HR" sz="2000"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spcAft>
                          <a:spcPts val="0"/>
                        </a:spcAft>
                      </a:pPr>
                      <a:r>
                        <a:rPr lang="hr-HR" sz="2000" b="1" dirty="0">
                          <a:effectLst/>
                          <a:latin typeface="+mn-lt"/>
                          <a:ea typeface="Times New Roman" panose="02020603050405020304" pitchFamily="18" charset="0"/>
                          <a:cs typeface="Times New Roman" panose="02020603050405020304" pitchFamily="18" charset="0"/>
                        </a:rPr>
                        <a:t>8.093.010</a:t>
                      </a:r>
                      <a:endParaRPr lang="hr-HR" sz="2000" b="1" dirty="0">
                        <a:effectLst/>
                        <a:latin typeface="+mn-lt"/>
                        <a:ea typeface="Calibri" panose="020F0502020204030204" pitchFamily="34" charset="0"/>
                        <a:cs typeface="Times New Roman" panose="02020603050405020304" pitchFamily="18" charset="0"/>
                      </a:endParaRPr>
                    </a:p>
                  </a:txBody>
                  <a:tcPr marL="9423" marR="9423" marT="942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039729"/>
                  </a:ext>
                </a:extLst>
              </a:tr>
            </a:tbl>
          </a:graphicData>
        </a:graphic>
      </p:graphicFrame>
    </p:spTree>
    <p:extLst>
      <p:ext uri="{BB962C8B-B14F-4D97-AF65-F5344CB8AC3E}">
        <p14:creationId xmlns:p14="http://schemas.microsoft.com/office/powerpoint/2010/main" val="1045082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45285" y="1"/>
            <a:ext cx="11283192" cy="964734"/>
          </a:xfrm>
        </p:spPr>
        <p:txBody>
          <a:bodyPr>
            <a:normAutofit fontScale="90000"/>
          </a:bodyPr>
          <a:lstStyle/>
          <a:p>
            <a:pPr algn="ctr"/>
            <a:r>
              <a:rPr lang="hr-HR" sz="3000" dirty="0"/>
              <a:t>                  </a:t>
            </a:r>
            <a:br>
              <a:rPr lang="hr-HR" sz="3000" dirty="0"/>
            </a:br>
            <a:r>
              <a:rPr lang="hr-HR" sz="3300" b="1" dirty="0">
                <a:latin typeface="+mn-lt"/>
              </a:rPr>
              <a:t>      </a:t>
            </a:r>
            <a:r>
              <a:rPr lang="hr-HR" sz="2400" b="1" dirty="0">
                <a:latin typeface="+mn-lt"/>
              </a:rPr>
              <a:t>Operativni program za hranu i/ili osnovnu materijalnu pomoć </a:t>
            </a:r>
            <a:br>
              <a:rPr lang="hr-HR" sz="2400" b="1" dirty="0">
                <a:latin typeface="+mn-lt"/>
              </a:rPr>
            </a:br>
            <a:r>
              <a:rPr lang="hr-HR" sz="2400" b="1" dirty="0">
                <a:latin typeface="+mn-lt"/>
              </a:rPr>
              <a:t>– UBLAŽAVANJE SIROMAŠTVA PRUŽANJEM POMOĆI NAJPOTREBITIJIM OSOBAMA PODJELOM HRANE I/ILI OSNOVNE MATERIJALNE POMOĆI </a:t>
            </a:r>
          </a:p>
        </p:txBody>
      </p:sp>
      <p:graphicFrame>
        <p:nvGraphicFramePr>
          <p:cNvPr id="4" name="Rezervirano mjesto sadržaja 3"/>
          <p:cNvGraphicFramePr>
            <a:graphicFrameLocks noGrp="1"/>
          </p:cNvGraphicFramePr>
          <p:nvPr>
            <p:ph idx="1"/>
            <p:extLst>
              <p:ext uri="{D42A27DB-BD31-4B8C-83A1-F6EECF244321}">
                <p14:modId xmlns:p14="http://schemas.microsoft.com/office/powerpoint/2010/main" val="260661307"/>
              </p:ext>
            </p:extLst>
          </p:nvPr>
        </p:nvGraphicFramePr>
        <p:xfrm>
          <a:off x="964734" y="1459685"/>
          <a:ext cx="10234569" cy="4797590"/>
        </p:xfrm>
        <a:graphic>
          <a:graphicData uri="http://schemas.openxmlformats.org/drawingml/2006/table">
            <a:tbl>
              <a:tblPr firstRow="1" bandRow="1">
                <a:tableStyleId>{5940675A-B579-460E-94D1-54222C63F5DA}</a:tableStyleId>
              </a:tblPr>
              <a:tblGrid>
                <a:gridCol w="3411523">
                  <a:extLst>
                    <a:ext uri="{9D8B030D-6E8A-4147-A177-3AD203B41FA5}">
                      <a16:colId xmlns:a16="http://schemas.microsoft.com/office/drawing/2014/main" val="188608075"/>
                    </a:ext>
                  </a:extLst>
                </a:gridCol>
                <a:gridCol w="3411523">
                  <a:extLst>
                    <a:ext uri="{9D8B030D-6E8A-4147-A177-3AD203B41FA5}">
                      <a16:colId xmlns:a16="http://schemas.microsoft.com/office/drawing/2014/main" val="2478663045"/>
                    </a:ext>
                  </a:extLst>
                </a:gridCol>
                <a:gridCol w="3411523">
                  <a:extLst>
                    <a:ext uri="{9D8B030D-6E8A-4147-A177-3AD203B41FA5}">
                      <a16:colId xmlns:a16="http://schemas.microsoft.com/office/drawing/2014/main" val="225855937"/>
                    </a:ext>
                  </a:extLst>
                </a:gridCol>
              </a:tblGrid>
              <a:tr h="1298654">
                <a:tc>
                  <a:txBody>
                    <a:bodyPr/>
                    <a:lstStyle/>
                    <a:p>
                      <a:pPr algn="ctr"/>
                      <a:r>
                        <a:rPr lang="hr-HR" sz="2400" b="1" dirty="0"/>
                        <a:t>ŽUPANIJA</a:t>
                      </a:r>
                    </a:p>
                  </a:txBody>
                  <a:tcPr anchor="ctr">
                    <a:solidFill>
                      <a:schemeClr val="accent6">
                        <a:lumMod val="40000"/>
                        <a:lumOff val="60000"/>
                      </a:schemeClr>
                    </a:solidFill>
                  </a:tcPr>
                </a:tc>
                <a:tc>
                  <a:txBody>
                    <a:bodyPr/>
                    <a:lstStyle/>
                    <a:p>
                      <a:pPr marL="0" marR="0" lvl="0" indent="0" algn="ctr" defTabSz="914400" rtl="0" eaLnBrk="1" fontAlgn="ctr" latinLnBrk="0" hangingPunct="1">
                        <a:lnSpc>
                          <a:spcPct val="107000"/>
                        </a:lnSpc>
                        <a:spcBef>
                          <a:spcPts val="0"/>
                        </a:spcBef>
                        <a:spcAft>
                          <a:spcPts val="0"/>
                        </a:spcAft>
                        <a:buClrTx/>
                        <a:buSzTx/>
                        <a:buFontTx/>
                        <a:buNone/>
                        <a:tabLst/>
                        <a:defRPr/>
                      </a:pPr>
                      <a:endParaRPr kumimoji="0" lang="hr-HR" sz="2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ctr" defTabSz="914400" rtl="0" eaLnBrk="1" fontAlgn="ctr" latinLnBrk="0" hangingPunct="1">
                        <a:lnSpc>
                          <a:spcPct val="107000"/>
                        </a:lnSpc>
                        <a:spcBef>
                          <a:spcPts val="0"/>
                        </a:spcBef>
                        <a:spcAft>
                          <a:spcPts val="0"/>
                        </a:spcAft>
                        <a:buClrTx/>
                        <a:buSzTx/>
                        <a:buFontTx/>
                        <a:buNone/>
                        <a:tabLst/>
                        <a:defRPr/>
                      </a:pPr>
                      <a:r>
                        <a:rPr kumimoji="0" lang="hr-HR" sz="2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IZNOS SREDSTAVA</a:t>
                      </a:r>
                      <a:endParaRPr kumimoji="0" lang="hr-HR"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endParaRPr lang="hr-HR" sz="2400" dirty="0"/>
                    </a:p>
                  </a:txBody>
                  <a:tcPr anchor="ctr">
                    <a:solidFill>
                      <a:schemeClr val="accent6">
                        <a:lumMod val="40000"/>
                        <a:lumOff val="60000"/>
                      </a:schemeClr>
                    </a:solidFill>
                  </a:tcPr>
                </a:tc>
                <a:tc>
                  <a:txBody>
                    <a:bodyPr/>
                    <a:lstStyle/>
                    <a:p>
                      <a:pPr algn="ctr"/>
                      <a:r>
                        <a:rPr lang="hr-HR" sz="2400" b="1" dirty="0"/>
                        <a:t>BROJ PROJEKATA</a:t>
                      </a:r>
                    </a:p>
                  </a:txBody>
                  <a:tcPr anchor="ctr">
                    <a:solidFill>
                      <a:schemeClr val="accent6">
                        <a:lumMod val="40000"/>
                        <a:lumOff val="60000"/>
                      </a:schemeClr>
                    </a:solidFill>
                  </a:tcPr>
                </a:tc>
                <a:extLst>
                  <a:ext uri="{0D108BD9-81ED-4DB2-BD59-A6C34878D82A}">
                    <a16:rowId xmlns:a16="http://schemas.microsoft.com/office/drawing/2014/main" val="2595553160"/>
                  </a:ext>
                </a:extLst>
              </a:tr>
              <a:tr h="583156">
                <a:tc>
                  <a:txBody>
                    <a:bodyPr/>
                    <a:lstStyle/>
                    <a:p>
                      <a:pPr algn="ctr"/>
                      <a:r>
                        <a:rPr lang="hr-HR" sz="2400" b="0" dirty="0"/>
                        <a:t>Brodsko - posavska</a:t>
                      </a:r>
                    </a:p>
                  </a:txBody>
                  <a:tcPr/>
                </a:tc>
                <a:tc>
                  <a:txBody>
                    <a:bodyPr/>
                    <a:lstStyle/>
                    <a:p>
                      <a:pPr algn="ctr"/>
                      <a:r>
                        <a:rPr lang="hr-HR" sz="2400" b="0" dirty="0"/>
                        <a:t>2.539.882,86</a:t>
                      </a:r>
                    </a:p>
                  </a:txBody>
                  <a:tcPr/>
                </a:tc>
                <a:tc>
                  <a:txBody>
                    <a:bodyPr/>
                    <a:lstStyle/>
                    <a:p>
                      <a:pPr algn="ctr"/>
                      <a:r>
                        <a:rPr lang="hr-HR" sz="2400" b="0" dirty="0"/>
                        <a:t>1</a:t>
                      </a:r>
                    </a:p>
                  </a:txBody>
                  <a:tcPr/>
                </a:tc>
                <a:extLst>
                  <a:ext uri="{0D108BD9-81ED-4DB2-BD59-A6C34878D82A}">
                    <a16:rowId xmlns:a16="http://schemas.microsoft.com/office/drawing/2014/main" val="1374437963"/>
                  </a:ext>
                </a:extLst>
              </a:tr>
              <a:tr h="583156">
                <a:tc>
                  <a:txBody>
                    <a:bodyPr/>
                    <a:lstStyle/>
                    <a:p>
                      <a:pPr algn="ctr"/>
                      <a:r>
                        <a:rPr lang="hr-HR" sz="2400" b="0" dirty="0"/>
                        <a:t>Osječko - baranjska</a:t>
                      </a:r>
                    </a:p>
                  </a:txBody>
                  <a:tcPr/>
                </a:tc>
                <a:tc>
                  <a:txBody>
                    <a:bodyPr/>
                    <a:lstStyle/>
                    <a:p>
                      <a:pPr algn="ctr"/>
                      <a:r>
                        <a:rPr lang="hr-HR" sz="2400" b="0" dirty="0"/>
                        <a:t>11.009.424,74</a:t>
                      </a:r>
                    </a:p>
                  </a:txBody>
                  <a:tcPr/>
                </a:tc>
                <a:tc>
                  <a:txBody>
                    <a:bodyPr/>
                    <a:lstStyle/>
                    <a:p>
                      <a:pPr algn="ctr"/>
                      <a:r>
                        <a:rPr lang="hr-HR" sz="2400" b="0" dirty="0"/>
                        <a:t>3</a:t>
                      </a:r>
                    </a:p>
                  </a:txBody>
                  <a:tcPr/>
                </a:tc>
                <a:extLst>
                  <a:ext uri="{0D108BD9-81ED-4DB2-BD59-A6C34878D82A}">
                    <a16:rowId xmlns:a16="http://schemas.microsoft.com/office/drawing/2014/main" val="3004450896"/>
                  </a:ext>
                </a:extLst>
              </a:tr>
              <a:tr h="583156">
                <a:tc>
                  <a:txBody>
                    <a:bodyPr/>
                    <a:lstStyle/>
                    <a:p>
                      <a:pPr algn="ctr"/>
                      <a:r>
                        <a:rPr lang="hr-HR" sz="2400" b="0" dirty="0"/>
                        <a:t>Požeško - slavonska</a:t>
                      </a:r>
                    </a:p>
                  </a:txBody>
                  <a:tcPr/>
                </a:tc>
                <a:tc>
                  <a:txBody>
                    <a:bodyPr/>
                    <a:lstStyle/>
                    <a:p>
                      <a:pPr algn="ctr"/>
                      <a:r>
                        <a:rPr lang="hr-HR" sz="2400" b="0" dirty="0"/>
                        <a:t>1.688.649,66</a:t>
                      </a:r>
                    </a:p>
                  </a:txBody>
                  <a:tcPr/>
                </a:tc>
                <a:tc>
                  <a:txBody>
                    <a:bodyPr/>
                    <a:lstStyle/>
                    <a:p>
                      <a:pPr algn="ctr"/>
                      <a:r>
                        <a:rPr lang="hr-HR" sz="2400" b="0" dirty="0"/>
                        <a:t>1</a:t>
                      </a:r>
                    </a:p>
                  </a:txBody>
                  <a:tcPr/>
                </a:tc>
                <a:extLst>
                  <a:ext uri="{0D108BD9-81ED-4DB2-BD59-A6C34878D82A}">
                    <a16:rowId xmlns:a16="http://schemas.microsoft.com/office/drawing/2014/main" val="3328548932"/>
                  </a:ext>
                </a:extLst>
              </a:tr>
              <a:tr h="583156">
                <a:tc>
                  <a:txBody>
                    <a:bodyPr/>
                    <a:lstStyle/>
                    <a:p>
                      <a:pPr algn="ctr"/>
                      <a:r>
                        <a:rPr lang="hr-HR" sz="2400" b="0" dirty="0"/>
                        <a:t>Virovitičko - podravska</a:t>
                      </a:r>
                    </a:p>
                  </a:txBody>
                  <a:tcPr/>
                </a:tc>
                <a:tc>
                  <a:txBody>
                    <a:bodyPr/>
                    <a:lstStyle/>
                    <a:p>
                      <a:pPr algn="ctr"/>
                      <a:r>
                        <a:rPr lang="hr-HR" sz="2400" b="0" dirty="0"/>
                        <a:t>6.768.617,66</a:t>
                      </a:r>
                    </a:p>
                  </a:txBody>
                  <a:tcPr/>
                </a:tc>
                <a:tc>
                  <a:txBody>
                    <a:bodyPr/>
                    <a:lstStyle/>
                    <a:p>
                      <a:pPr algn="ctr"/>
                      <a:r>
                        <a:rPr lang="hr-HR" sz="2400" b="0" dirty="0"/>
                        <a:t>2</a:t>
                      </a:r>
                    </a:p>
                  </a:txBody>
                  <a:tcPr/>
                </a:tc>
                <a:extLst>
                  <a:ext uri="{0D108BD9-81ED-4DB2-BD59-A6C34878D82A}">
                    <a16:rowId xmlns:a16="http://schemas.microsoft.com/office/drawing/2014/main" val="3951130845"/>
                  </a:ext>
                </a:extLst>
              </a:tr>
              <a:tr h="583156">
                <a:tc>
                  <a:txBody>
                    <a:bodyPr/>
                    <a:lstStyle/>
                    <a:p>
                      <a:pPr algn="ctr"/>
                      <a:r>
                        <a:rPr lang="hr-HR" sz="2400" b="0" dirty="0"/>
                        <a:t>Vukovarsko - srijemska</a:t>
                      </a:r>
                    </a:p>
                  </a:txBody>
                  <a:tcPr/>
                </a:tc>
                <a:tc>
                  <a:txBody>
                    <a:bodyPr/>
                    <a:lstStyle/>
                    <a:p>
                      <a:pPr algn="ctr"/>
                      <a:r>
                        <a:rPr lang="hr-HR" sz="2400" b="0" dirty="0"/>
                        <a:t>2.539.882,86</a:t>
                      </a:r>
                    </a:p>
                  </a:txBody>
                  <a:tcPr/>
                </a:tc>
                <a:tc>
                  <a:txBody>
                    <a:bodyPr/>
                    <a:lstStyle/>
                    <a:p>
                      <a:pPr algn="ctr"/>
                      <a:r>
                        <a:rPr lang="hr-HR" sz="2400" b="0" dirty="0"/>
                        <a:t>1</a:t>
                      </a:r>
                    </a:p>
                  </a:txBody>
                  <a:tcPr/>
                </a:tc>
                <a:extLst>
                  <a:ext uri="{0D108BD9-81ED-4DB2-BD59-A6C34878D82A}">
                    <a16:rowId xmlns:a16="http://schemas.microsoft.com/office/drawing/2014/main" val="585002264"/>
                  </a:ext>
                </a:extLst>
              </a:tr>
              <a:tr h="583156">
                <a:tc>
                  <a:txBody>
                    <a:bodyPr/>
                    <a:lstStyle/>
                    <a:p>
                      <a:pPr algn="ctr"/>
                      <a:r>
                        <a:rPr lang="hr-HR" sz="2400" b="1" dirty="0">
                          <a:solidFill>
                            <a:schemeClr val="tx1"/>
                          </a:solidFill>
                        </a:rPr>
                        <a:t>UKUPNO</a:t>
                      </a:r>
                    </a:p>
                  </a:txBody>
                  <a:tcPr/>
                </a:tc>
                <a:tc>
                  <a:txBody>
                    <a:bodyPr/>
                    <a:lstStyle/>
                    <a:p>
                      <a:pPr algn="ctr"/>
                      <a:r>
                        <a:rPr lang="hr-HR" sz="2400" b="1" dirty="0">
                          <a:solidFill>
                            <a:schemeClr val="tx1"/>
                          </a:solidFill>
                        </a:rPr>
                        <a:t>24.546.457,78</a:t>
                      </a:r>
                    </a:p>
                  </a:txBody>
                  <a:tcPr/>
                </a:tc>
                <a:tc>
                  <a:txBody>
                    <a:bodyPr/>
                    <a:lstStyle/>
                    <a:p>
                      <a:pPr algn="ctr"/>
                      <a:r>
                        <a:rPr lang="hr-HR" sz="2400" b="1" dirty="0">
                          <a:solidFill>
                            <a:schemeClr val="tx1"/>
                          </a:solidFill>
                        </a:rPr>
                        <a:t>8</a:t>
                      </a:r>
                    </a:p>
                  </a:txBody>
                  <a:tcPr/>
                </a:tc>
                <a:extLst>
                  <a:ext uri="{0D108BD9-81ED-4DB2-BD59-A6C34878D82A}">
                    <a16:rowId xmlns:a16="http://schemas.microsoft.com/office/drawing/2014/main" val="2549616278"/>
                  </a:ext>
                </a:extLst>
              </a:tr>
            </a:tbl>
          </a:graphicData>
        </a:graphic>
      </p:graphicFrame>
    </p:spTree>
    <p:extLst>
      <p:ext uri="{BB962C8B-B14F-4D97-AF65-F5344CB8AC3E}">
        <p14:creationId xmlns:p14="http://schemas.microsoft.com/office/powerpoint/2010/main" val="1753753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511819" y="349822"/>
            <a:ext cx="10822577" cy="1039255"/>
          </a:xfrm>
        </p:spPr>
        <p:txBody>
          <a:bodyPr>
            <a:noAutofit/>
          </a:bodyPr>
          <a:lstStyle/>
          <a:p>
            <a:pPr algn="ctr"/>
            <a:r>
              <a:rPr lang="hr-HR" sz="3000" b="1" dirty="0">
                <a:latin typeface="+mn-lt"/>
              </a:rPr>
              <a:t>NATJEČAJI ZA UDRUGE  </a:t>
            </a:r>
            <a:br>
              <a:rPr lang="hr-HR" sz="3000" b="1" dirty="0">
                <a:latin typeface="+mn-lt"/>
              </a:rPr>
            </a:br>
            <a:r>
              <a:rPr lang="hr-HR" sz="3000" b="1" dirty="0">
                <a:latin typeface="+mn-lt"/>
              </a:rPr>
              <a:t>- KORISNICI S PODRUČJA SLAVONIJE, BARANJE I SRIJEMA (2017. I PROCJENA ZA 2018.)</a:t>
            </a:r>
            <a:br>
              <a:rPr lang="hr-HR" sz="3000" b="1" dirty="0">
                <a:latin typeface="+mn-lt"/>
              </a:rPr>
            </a:br>
            <a:endParaRPr lang="hr-HR" sz="3000" b="1" dirty="0">
              <a:latin typeface="+mn-lt"/>
            </a:endParaRPr>
          </a:p>
        </p:txBody>
      </p:sp>
      <p:sp>
        <p:nvSpPr>
          <p:cNvPr id="11" name="TekstniOkvir 10"/>
          <p:cNvSpPr txBox="1"/>
          <p:nvPr/>
        </p:nvSpPr>
        <p:spPr>
          <a:xfrm>
            <a:off x="864421" y="2429311"/>
            <a:ext cx="9984377" cy="3539430"/>
          </a:xfrm>
          <a:prstGeom prst="rect">
            <a:avLst/>
          </a:prstGeom>
          <a:noFill/>
        </p:spPr>
        <p:txBody>
          <a:bodyPr wrap="square" rtlCol="0">
            <a:spAutoFit/>
          </a:bodyPr>
          <a:lstStyle/>
          <a:p>
            <a:pPr marL="285750" indent="-285750" algn="just">
              <a:buFont typeface="Wingdings" panose="05000000000000000000" pitchFamily="2" charset="2"/>
              <a:buChar char="Ø"/>
            </a:pPr>
            <a:endParaRPr lang="hr-HR" sz="2000" dirty="0"/>
          </a:p>
          <a:p>
            <a:pPr marL="285750" indent="-285750" algn="just">
              <a:buFont typeface="Wingdings" panose="05000000000000000000" pitchFamily="2" charset="2"/>
              <a:buChar char="Ø"/>
            </a:pPr>
            <a:r>
              <a:rPr lang="hr-HR" sz="2400" dirty="0">
                <a:solidFill>
                  <a:schemeClr val="tx2"/>
                </a:solidFill>
              </a:rPr>
              <a:t>Na pozive za </a:t>
            </a:r>
            <a:r>
              <a:rPr lang="hr-HR" sz="2400" b="1" dirty="0">
                <a:solidFill>
                  <a:schemeClr val="tx2"/>
                </a:solidFill>
              </a:rPr>
              <a:t>prijavu projekata udruga</a:t>
            </a:r>
            <a:r>
              <a:rPr lang="hr-HR" sz="2400" dirty="0">
                <a:solidFill>
                  <a:schemeClr val="tx2"/>
                </a:solidFill>
              </a:rPr>
              <a:t> sa područja Slavonije, Baranje i Srijema u </a:t>
            </a:r>
            <a:r>
              <a:rPr lang="hr-HR" sz="2400" b="1" dirty="0">
                <a:solidFill>
                  <a:schemeClr val="tx2"/>
                </a:solidFill>
              </a:rPr>
              <a:t>2017. god. </a:t>
            </a:r>
            <a:r>
              <a:rPr lang="hr-HR" sz="2400" dirty="0">
                <a:solidFill>
                  <a:schemeClr val="tx2"/>
                </a:solidFill>
              </a:rPr>
              <a:t>usmjerenih na podršku obitelji, djeci, volonterskim centrima te projekte usmjerene mladima dodijeljeno je ukupno </a:t>
            </a:r>
            <a:r>
              <a:rPr lang="hr-HR" sz="2400" b="1" dirty="0">
                <a:solidFill>
                  <a:schemeClr val="tx2"/>
                </a:solidFill>
              </a:rPr>
              <a:t>2.025.000 kn</a:t>
            </a:r>
          </a:p>
          <a:p>
            <a:pPr algn="just"/>
            <a:endParaRPr lang="hr-HR" sz="2400" b="1" dirty="0">
              <a:solidFill>
                <a:schemeClr val="tx2"/>
              </a:solidFill>
            </a:endParaRPr>
          </a:p>
          <a:p>
            <a:pPr marL="285750" indent="-285750" algn="just">
              <a:buFont typeface="Wingdings" panose="05000000000000000000" pitchFamily="2" charset="2"/>
              <a:buChar char="Ø"/>
            </a:pPr>
            <a:endParaRPr lang="hr-HR" sz="2400" dirty="0">
              <a:solidFill>
                <a:schemeClr val="tx2"/>
              </a:solidFill>
            </a:endParaRPr>
          </a:p>
          <a:p>
            <a:pPr marL="285750" indent="-285750" algn="just">
              <a:buFont typeface="Wingdings" panose="05000000000000000000" pitchFamily="2" charset="2"/>
              <a:buChar char="Ø"/>
            </a:pPr>
            <a:r>
              <a:rPr lang="hr-HR" sz="2400" b="1" dirty="0">
                <a:solidFill>
                  <a:schemeClr val="tx2"/>
                </a:solidFill>
              </a:rPr>
              <a:t>PROCJENA DODJELE SREDSTAVA U 2018. GOD. - 2.500.000 kn</a:t>
            </a:r>
          </a:p>
          <a:p>
            <a:pPr marL="285750" indent="-285750">
              <a:buFont typeface="Wingdings" panose="05000000000000000000" pitchFamily="2" charset="2"/>
              <a:buChar char="Ø"/>
            </a:pPr>
            <a:endParaRPr lang="hr-HR" sz="2400" dirty="0"/>
          </a:p>
          <a:p>
            <a:pPr marL="285750" indent="-285750">
              <a:buFont typeface="Wingdings" panose="05000000000000000000" pitchFamily="2" charset="2"/>
              <a:buChar char="Ø"/>
            </a:pPr>
            <a:endParaRPr lang="hr-HR" dirty="0"/>
          </a:p>
          <a:p>
            <a:pPr marL="285750" indent="-285750">
              <a:buFont typeface="Wingdings" panose="05000000000000000000" pitchFamily="2" charset="2"/>
              <a:buChar char="Ø"/>
            </a:pPr>
            <a:endParaRPr lang="hr-HR" dirty="0"/>
          </a:p>
        </p:txBody>
      </p:sp>
    </p:spTree>
    <p:extLst>
      <p:ext uri="{BB962C8B-B14F-4D97-AF65-F5344CB8AC3E}">
        <p14:creationId xmlns:p14="http://schemas.microsoft.com/office/powerpoint/2010/main" val="890398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FD57BFC2-D81C-49AE-A1DF-43822648AC7A}"/>
              </a:ext>
            </a:extLst>
          </p:cNvPr>
          <p:cNvSpPr>
            <a:spLocks noGrp="1"/>
          </p:cNvSpPr>
          <p:nvPr>
            <p:ph type="ctrTitle"/>
          </p:nvPr>
        </p:nvSpPr>
        <p:spPr>
          <a:xfrm>
            <a:off x="1023457" y="2161912"/>
            <a:ext cx="10363200" cy="2600588"/>
          </a:xfrm>
        </p:spPr>
        <p:txBody>
          <a:bodyPr>
            <a:noAutofit/>
          </a:bodyPr>
          <a:lstStyle/>
          <a:p>
            <a:pPr lvl="0">
              <a:spcBef>
                <a:spcPct val="20000"/>
              </a:spcBef>
            </a:pPr>
            <a:br>
              <a:rPr lang="hr-HR" sz="4400" b="1" dirty="0">
                <a:solidFill>
                  <a:schemeClr val="tx2"/>
                </a:solidFill>
                <a:latin typeface="+mj-lt"/>
                <a:ea typeface="VladaRHSans Bk" panose="02000000000000000000" pitchFamily="50" charset="-18"/>
                <a:cs typeface="+mn-cs"/>
              </a:rPr>
            </a:br>
            <a:r>
              <a:rPr lang="hr-HR" sz="4400" b="1" dirty="0">
                <a:solidFill>
                  <a:schemeClr val="tx2"/>
                </a:solidFill>
                <a:latin typeface="+mj-lt"/>
                <a:ea typeface="VladaRHSans Bk" panose="02000000000000000000" pitchFamily="50" charset="-18"/>
                <a:cs typeface="+mn-cs"/>
              </a:rPr>
              <a:t>7. </a:t>
            </a:r>
            <a:r>
              <a:rPr lang="nn-NO" sz="4400" b="1" dirty="0">
                <a:solidFill>
                  <a:schemeClr val="tx2"/>
                </a:solidFill>
                <a:latin typeface="+mj-lt"/>
                <a:ea typeface="VladaRHSans Bk" panose="02000000000000000000" pitchFamily="50" charset="-18"/>
                <a:cs typeface="+mn-cs"/>
              </a:rPr>
              <a:t>Kultura i razvoj kulturne infrastrukture</a:t>
            </a:r>
            <a:br>
              <a:rPr lang="hr-HR" sz="4400" b="1" dirty="0">
                <a:solidFill>
                  <a:schemeClr val="tx2"/>
                </a:solidFill>
                <a:latin typeface="+mj-lt"/>
                <a:ea typeface="VladaRHSans Bk" panose="02000000000000000000" pitchFamily="50" charset="-18"/>
                <a:cs typeface="+mn-cs"/>
              </a:rPr>
            </a:br>
            <a:br>
              <a:rPr lang="hr-HR" sz="4400" b="1" dirty="0">
                <a:solidFill>
                  <a:schemeClr val="tx2"/>
                </a:solidFill>
                <a:latin typeface="+mj-lt"/>
                <a:ea typeface="VladaRHSans Bk" panose="02000000000000000000" pitchFamily="50" charset="-18"/>
                <a:cs typeface="+mn-cs"/>
              </a:rPr>
            </a:br>
            <a:r>
              <a:rPr lang="hr-HR" sz="4400" b="1" dirty="0">
                <a:solidFill>
                  <a:schemeClr val="tx2"/>
                </a:solidFill>
                <a:latin typeface="+mj-lt"/>
                <a:ea typeface="VladaRHSans Bk" panose="02000000000000000000" pitchFamily="50" charset="-18"/>
                <a:cs typeface="+mn-cs"/>
              </a:rPr>
              <a:t>Ministarstvo kulture</a:t>
            </a:r>
            <a:br>
              <a:rPr lang="hr-HR" sz="4400" b="1" dirty="0">
                <a:solidFill>
                  <a:schemeClr val="tx2"/>
                </a:solidFill>
                <a:latin typeface="+mj-lt"/>
                <a:ea typeface="VladaRHSans Bk" panose="02000000000000000000" pitchFamily="50" charset="-18"/>
                <a:cs typeface="+mn-cs"/>
              </a:rPr>
            </a:br>
            <a:endParaRPr lang="hr-HR" sz="4400" b="1" dirty="0">
              <a:solidFill>
                <a:schemeClr val="tx2"/>
              </a:solidFill>
              <a:latin typeface="+mj-lt"/>
              <a:ea typeface="VladaRHSans Bk" panose="02000000000000000000" pitchFamily="50" charset="-18"/>
              <a:cs typeface="+mn-cs"/>
            </a:endParaRPr>
          </a:p>
        </p:txBody>
      </p:sp>
      <p:sp>
        <p:nvSpPr>
          <p:cNvPr id="2" name="Content Placeholder 1"/>
          <p:cNvSpPr>
            <a:spLocks noGrp="1"/>
          </p:cNvSpPr>
          <p:nvPr>
            <p:ph type="subTitle" idx="1"/>
          </p:nvPr>
        </p:nvSpPr>
        <p:spPr/>
        <p:txBody>
          <a:bodyPr>
            <a:normAutofit/>
          </a:bodyPr>
          <a:lstStyle/>
          <a:p>
            <a:pPr marL="0" lvl="0" indent="0" algn="ctr">
              <a:buNone/>
            </a:pPr>
            <a:r>
              <a:rPr lang="hr-HR" sz="3000" dirty="0">
                <a:solidFill>
                  <a:schemeClr val="tx1"/>
                </a:solidFill>
                <a:latin typeface="+mn-lt"/>
              </a:rPr>
              <a:t> </a:t>
            </a:r>
            <a:endParaRPr lang="en-US" sz="3000" dirty="0">
              <a:solidFill>
                <a:schemeClr val="tx1"/>
              </a:solidFill>
              <a:latin typeface="+mn-lt"/>
            </a:endParaRPr>
          </a:p>
          <a:p>
            <a:pPr marL="0" indent="0" algn="ctr">
              <a:buNone/>
            </a:pPr>
            <a:endParaRPr lang="hr-HR" dirty="0">
              <a:latin typeface="+mn-lt"/>
            </a:endParaRPr>
          </a:p>
        </p:txBody>
      </p:sp>
      <p:sp>
        <p:nvSpPr>
          <p:cNvPr id="5" name="Rezervirano mjesto sadržaja 1">
            <a:extLst>
              <a:ext uri="{FF2B5EF4-FFF2-40B4-BE49-F238E27FC236}">
                <a16:creationId xmlns:a16="http://schemas.microsoft.com/office/drawing/2014/main" id="{4B1112DF-33D8-4E9A-9DBA-22DDE11E5535}"/>
              </a:ext>
            </a:extLst>
          </p:cNvPr>
          <p:cNvSpPr txBox="1">
            <a:spLocks/>
          </p:cNvSpPr>
          <p:nvPr/>
        </p:nvSpPr>
        <p:spPr>
          <a:xfrm>
            <a:off x="457200" y="1600200"/>
            <a:ext cx="10314264" cy="26278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Neo San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Neo San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Neo San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Neo 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latin typeface="+mn-lt"/>
            </a:endParaRPr>
          </a:p>
        </p:txBody>
      </p:sp>
      <p:pic>
        <p:nvPicPr>
          <p:cNvPr id="6" name="Picture 5">
            <a:extLst>
              <a:ext uri="{FF2B5EF4-FFF2-40B4-BE49-F238E27FC236}">
                <a16:creationId xmlns:a16="http://schemas.microsoft.com/office/drawing/2014/main" id="{9E694875-27B0-4376-953C-7340F3945C85}"/>
              </a:ext>
            </a:extLst>
          </p:cNvPr>
          <p:cNvPicPr>
            <a:picLocks noChangeAspect="1"/>
          </p:cNvPicPr>
          <p:nvPr/>
        </p:nvPicPr>
        <p:blipFill>
          <a:blip r:embed="rId3"/>
          <a:stretch>
            <a:fillRect/>
          </a:stretch>
        </p:blipFill>
        <p:spPr>
          <a:xfrm>
            <a:off x="10363200" y="218333"/>
            <a:ext cx="1572904" cy="1694835"/>
          </a:xfrm>
          <a:prstGeom prst="rect">
            <a:avLst/>
          </a:prstGeom>
        </p:spPr>
      </p:pic>
    </p:spTree>
    <p:extLst>
      <p:ext uri="{BB962C8B-B14F-4D97-AF65-F5344CB8AC3E}">
        <p14:creationId xmlns:p14="http://schemas.microsoft.com/office/powerpoint/2010/main" val="1598047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C7EC-DD9B-4329-A7C4-E68E0AB2ABFB}"/>
              </a:ext>
            </a:extLst>
          </p:cNvPr>
          <p:cNvSpPr>
            <a:spLocks noGrp="1"/>
          </p:cNvSpPr>
          <p:nvPr>
            <p:ph type="title"/>
          </p:nvPr>
        </p:nvSpPr>
        <p:spPr/>
        <p:txBody>
          <a:bodyPr>
            <a:normAutofit/>
          </a:bodyPr>
          <a:lstStyle/>
          <a:p>
            <a:r>
              <a:rPr lang="hr-HR" sz="3600" b="1" dirty="0">
                <a:latin typeface="+mn-lt"/>
              </a:rPr>
              <a:t>SADRŽAJ</a:t>
            </a:r>
            <a:endParaRPr lang="en-US" sz="3600" b="1" dirty="0">
              <a:latin typeface="+mn-lt"/>
            </a:endParaRPr>
          </a:p>
        </p:txBody>
      </p:sp>
      <p:graphicFrame>
        <p:nvGraphicFramePr>
          <p:cNvPr id="4" name="Rezervirano mjesto sadržaja 3">
            <a:extLst>
              <a:ext uri="{FF2B5EF4-FFF2-40B4-BE49-F238E27FC236}">
                <a16:creationId xmlns:a16="http://schemas.microsoft.com/office/drawing/2014/main" id="{5718A8DB-A00F-42C3-A62E-DD4DC88F5A37}"/>
              </a:ext>
            </a:extLst>
          </p:cNvPr>
          <p:cNvGraphicFramePr>
            <a:graphicFrameLocks noGrp="1"/>
          </p:cNvGraphicFramePr>
          <p:nvPr>
            <p:ph idx="1"/>
            <p:extLst>
              <p:ext uri="{D42A27DB-BD31-4B8C-83A1-F6EECF244321}">
                <p14:modId xmlns:p14="http://schemas.microsoft.com/office/powerpoint/2010/main" val="3900208589"/>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1020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40E2-7FD8-43A4-9D85-4067149317EC}"/>
              </a:ext>
            </a:extLst>
          </p:cNvPr>
          <p:cNvSpPr>
            <a:spLocks noGrp="1"/>
          </p:cNvSpPr>
          <p:nvPr>
            <p:ph type="title"/>
          </p:nvPr>
        </p:nvSpPr>
        <p:spPr/>
        <p:txBody>
          <a:bodyPr>
            <a:normAutofit fontScale="90000"/>
          </a:bodyPr>
          <a:lstStyle/>
          <a:p>
            <a:r>
              <a:rPr lang="hr-HR" b="1" dirty="0">
                <a:latin typeface="+mn-lt"/>
              </a:rPr>
              <a:t>Financiranje kulture putem Poziva za predlaganje programa javnih potreba u kulturi RH</a:t>
            </a:r>
          </a:p>
        </p:txBody>
      </p:sp>
      <p:sp>
        <p:nvSpPr>
          <p:cNvPr id="3" name="Content Placeholder 2">
            <a:extLst>
              <a:ext uri="{FF2B5EF4-FFF2-40B4-BE49-F238E27FC236}">
                <a16:creationId xmlns:a16="http://schemas.microsoft.com/office/drawing/2014/main" id="{D9529EF6-6065-4D77-8027-3482D52587B3}"/>
              </a:ext>
            </a:extLst>
          </p:cNvPr>
          <p:cNvSpPr>
            <a:spLocks noGrp="1"/>
          </p:cNvSpPr>
          <p:nvPr>
            <p:ph idx="1"/>
          </p:nvPr>
        </p:nvSpPr>
        <p:spPr>
          <a:xfrm>
            <a:off x="609600" y="1677798"/>
            <a:ext cx="10972800" cy="4932727"/>
          </a:xfrm>
        </p:spPr>
        <p:txBody>
          <a:bodyPr>
            <a:normAutofit fontScale="77500" lnSpcReduction="20000"/>
          </a:bodyPr>
          <a:lstStyle/>
          <a:p>
            <a:r>
              <a:rPr lang="hr-HR" dirty="0">
                <a:solidFill>
                  <a:schemeClr val="tx2"/>
                </a:solidFill>
                <a:latin typeface="+mn-lt"/>
              </a:rPr>
              <a:t>U proračunu Republike Hrvatske osiguravaju se sredstva za javne potrebe u kulturi, a to su djelatnosti u kulturi, aktivnosti, manifestacije i projekti u kulturi od interesa za Republiku Hrvatsku. Od interesa za Republiku Hrvatsku smatrat će se programi i projekti koji hrvatsku kulturu stavljaju u europski kontekst, promiču međukulturni dijalog, razvoj civilnoga društva, koji su stručno utemeljeni, visoke razine kvalitete, ekonomični, profilirani u odnosu na osnovnu djelatnost organizatora te oni koji se odvijaju kontinuirano.</a:t>
            </a:r>
            <a:br>
              <a:rPr lang="hr-HR" dirty="0">
                <a:solidFill>
                  <a:schemeClr val="tx2"/>
                </a:solidFill>
                <a:latin typeface="+mn-lt"/>
              </a:rPr>
            </a:br>
            <a:br>
              <a:rPr lang="hr-HR" dirty="0">
                <a:solidFill>
                  <a:schemeClr val="tx2"/>
                </a:solidFill>
                <a:latin typeface="+mn-lt"/>
              </a:rPr>
            </a:br>
            <a:r>
              <a:rPr lang="hr-HR" dirty="0">
                <a:solidFill>
                  <a:schemeClr val="tx2"/>
                </a:solidFill>
                <a:latin typeface="+mn-lt"/>
              </a:rPr>
              <a:t>Pravo podnošenja programa na temelju Poziva imaju samostalni umjetnici, umjetničke organizacije, ustanove u kulturi, udruge, pravne i fizičke osobe koje obavljaju djelatnost u kulturi, kao i pravne i fizičke osobe za potrebe zaštite i očuvanja kulturnih dobara i arheološke baštine u skladu s uputama za prijavitelje.</a:t>
            </a:r>
          </a:p>
          <a:p>
            <a:pPr marL="0" indent="0">
              <a:buNone/>
            </a:pPr>
            <a:endParaRPr lang="hr-HR" dirty="0">
              <a:solidFill>
                <a:schemeClr val="tx2"/>
              </a:solidFill>
              <a:latin typeface="+mn-lt"/>
            </a:endParaRPr>
          </a:p>
          <a:p>
            <a:r>
              <a:rPr lang="hr-HR" dirty="0">
                <a:solidFill>
                  <a:schemeClr val="tx2"/>
                </a:solidFill>
                <a:latin typeface="+mn-lt"/>
              </a:rPr>
              <a:t>Rok prijave za 2019.: </a:t>
            </a:r>
            <a:r>
              <a:rPr lang="hr-HR" b="1" dirty="0">
                <a:solidFill>
                  <a:schemeClr val="tx2"/>
                </a:solidFill>
                <a:latin typeface="+mn-lt"/>
              </a:rPr>
              <a:t>od 16. srpnja do 17. rujna 2018. godine</a:t>
            </a:r>
            <a:r>
              <a:rPr lang="hr-HR" dirty="0">
                <a:solidFill>
                  <a:schemeClr val="tx2"/>
                </a:solidFill>
                <a:latin typeface="+mn-lt"/>
              </a:rPr>
              <a:t>.</a:t>
            </a:r>
          </a:p>
          <a:p>
            <a:endParaRPr lang="en-US" dirty="0"/>
          </a:p>
        </p:txBody>
      </p:sp>
    </p:spTree>
    <p:extLst>
      <p:ext uri="{BB962C8B-B14F-4D97-AF65-F5344CB8AC3E}">
        <p14:creationId xmlns:p14="http://schemas.microsoft.com/office/powerpoint/2010/main" val="951807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6F8B19D-4BD3-40AA-907F-BFBD79CD1F3F}"/>
              </a:ext>
            </a:extLst>
          </p:cNvPr>
          <p:cNvPicPr>
            <a:picLocks noGrp="1" noChangeAspect="1"/>
          </p:cNvPicPr>
          <p:nvPr>
            <p:ph idx="4294967295"/>
          </p:nvPr>
        </p:nvPicPr>
        <p:blipFill>
          <a:blip r:embed="rId2"/>
          <a:stretch>
            <a:fillRect/>
          </a:stretch>
        </p:blipFill>
        <p:spPr>
          <a:xfrm>
            <a:off x="1082180" y="906012"/>
            <a:ext cx="9479559" cy="5819162"/>
          </a:xfrm>
          <a:prstGeom prst="rect">
            <a:avLst/>
          </a:prstGeom>
        </p:spPr>
      </p:pic>
    </p:spTree>
    <p:extLst>
      <p:ext uri="{BB962C8B-B14F-4D97-AF65-F5344CB8AC3E}">
        <p14:creationId xmlns:p14="http://schemas.microsoft.com/office/powerpoint/2010/main" val="35719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D243-0623-4836-9AFA-F7AC99B94469}"/>
              </a:ext>
            </a:extLst>
          </p:cNvPr>
          <p:cNvSpPr>
            <a:spLocks noGrp="1"/>
          </p:cNvSpPr>
          <p:nvPr>
            <p:ph type="title"/>
          </p:nvPr>
        </p:nvSpPr>
        <p:spPr/>
        <p:txBody>
          <a:bodyPr>
            <a:normAutofit/>
          </a:bodyPr>
          <a:lstStyle/>
          <a:p>
            <a:r>
              <a:rPr lang="hr-HR" sz="3600" b="1" dirty="0">
                <a:latin typeface="+mn-lt"/>
              </a:rPr>
              <a:t>Investicijski projekti</a:t>
            </a:r>
            <a:endParaRPr lang="en-US" sz="3600" b="1" dirty="0">
              <a:latin typeface="+mn-lt"/>
            </a:endParaRPr>
          </a:p>
        </p:txBody>
      </p:sp>
      <p:pic>
        <p:nvPicPr>
          <p:cNvPr id="4" name="Content Placeholder 3">
            <a:extLst>
              <a:ext uri="{FF2B5EF4-FFF2-40B4-BE49-F238E27FC236}">
                <a16:creationId xmlns:a16="http://schemas.microsoft.com/office/drawing/2014/main" id="{5444C6A5-70CD-48B8-88C9-E47A610DB277}"/>
              </a:ext>
            </a:extLst>
          </p:cNvPr>
          <p:cNvPicPr>
            <a:picLocks noGrp="1" noChangeAspect="1"/>
          </p:cNvPicPr>
          <p:nvPr>
            <p:ph idx="1"/>
          </p:nvPr>
        </p:nvPicPr>
        <p:blipFill>
          <a:blip r:embed="rId2"/>
          <a:stretch>
            <a:fillRect/>
          </a:stretch>
        </p:blipFill>
        <p:spPr>
          <a:xfrm>
            <a:off x="2081436" y="917637"/>
            <a:ext cx="8029128" cy="2627604"/>
          </a:xfrm>
          <a:prstGeom prst="rect">
            <a:avLst/>
          </a:prstGeom>
        </p:spPr>
      </p:pic>
      <p:pic>
        <p:nvPicPr>
          <p:cNvPr id="5" name="Picture 4">
            <a:extLst>
              <a:ext uri="{FF2B5EF4-FFF2-40B4-BE49-F238E27FC236}">
                <a16:creationId xmlns:a16="http://schemas.microsoft.com/office/drawing/2014/main" id="{6FE88188-0D8F-4045-965D-85B0CA83F131}"/>
              </a:ext>
            </a:extLst>
          </p:cNvPr>
          <p:cNvPicPr>
            <a:picLocks noChangeAspect="1"/>
          </p:cNvPicPr>
          <p:nvPr/>
        </p:nvPicPr>
        <p:blipFill>
          <a:blip r:embed="rId3"/>
          <a:stretch>
            <a:fillRect/>
          </a:stretch>
        </p:blipFill>
        <p:spPr>
          <a:xfrm>
            <a:off x="1724789" y="3717257"/>
            <a:ext cx="8742422" cy="2798307"/>
          </a:xfrm>
          <a:prstGeom prst="rect">
            <a:avLst/>
          </a:prstGeom>
        </p:spPr>
      </p:pic>
    </p:spTree>
    <p:extLst>
      <p:ext uri="{BB962C8B-B14F-4D97-AF65-F5344CB8AC3E}">
        <p14:creationId xmlns:p14="http://schemas.microsoft.com/office/powerpoint/2010/main" val="3828251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436228" y="333378"/>
            <a:ext cx="11383859" cy="1080120"/>
          </a:xfrm>
        </p:spPr>
        <p:txBody>
          <a:bodyPr>
            <a:normAutofit/>
          </a:bodyPr>
          <a:lstStyle/>
          <a:p>
            <a:r>
              <a:rPr lang="hr-HR" sz="2700" b="1" dirty="0">
                <a:solidFill>
                  <a:prstClr val="white"/>
                </a:solidFill>
                <a:latin typeface="+mn-lt"/>
                <a:ea typeface="VladaRHSans Bk" panose="02000000000000000000" pitchFamily="50" charset="-18"/>
                <a:cs typeface="Calibri" panose="020F0502020204030204" pitchFamily="34" charset="0"/>
              </a:rPr>
              <a:t>4. Predstavljanje Razvojnog sporazuma za područje Slavonije, Baranje i Srijema</a:t>
            </a:r>
            <a:br>
              <a:rPr lang="hr-HR" sz="2600" dirty="0">
                <a:latin typeface="+mn-lt"/>
                <a:cs typeface="Calibri" panose="020F0502020204030204" pitchFamily="34" charset="0"/>
              </a:rPr>
            </a:br>
            <a:endParaRPr lang="hr-HR" sz="2600" dirty="0">
              <a:latin typeface="+mn-lt"/>
              <a:cs typeface="Calibri" panose="020F0502020204030204" pitchFamily="34" charset="0"/>
            </a:endParaRPr>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830510" y="1412777"/>
            <a:ext cx="10444294" cy="4713387"/>
          </a:xfrm>
        </p:spPr>
        <p:txBody>
          <a:bodyPr>
            <a:normAutofit fontScale="92500"/>
          </a:bodyPr>
          <a:lstStyle/>
          <a:p>
            <a:pPr marL="0" indent="0">
              <a:lnSpc>
                <a:spcPct val="80000"/>
              </a:lnSpc>
              <a:buNone/>
            </a:pPr>
            <a:r>
              <a:rPr lang="hr-HR" sz="2400" dirty="0">
                <a:solidFill>
                  <a:schemeClr val="tx2"/>
                </a:solidFill>
                <a:latin typeface="+mn-lt"/>
              </a:rPr>
              <a:t>SVRHA</a:t>
            </a:r>
          </a:p>
          <a:p>
            <a:pPr>
              <a:lnSpc>
                <a:spcPct val="80000"/>
              </a:lnSpc>
            </a:pPr>
            <a:r>
              <a:rPr lang="hr-HR" sz="2400" b="1" dirty="0">
                <a:solidFill>
                  <a:schemeClr val="tx2"/>
                </a:solidFill>
                <a:latin typeface="+mn-lt"/>
              </a:rPr>
              <a:t>Razvojnim sporazumom:</a:t>
            </a:r>
          </a:p>
          <a:p>
            <a:pPr marL="685800" lvl="2" indent="-285750">
              <a:lnSpc>
                <a:spcPct val="80000"/>
              </a:lnSpc>
              <a:buFontTx/>
              <a:buChar char="‐"/>
            </a:pPr>
            <a:r>
              <a:rPr lang="hr-HR" dirty="0">
                <a:solidFill>
                  <a:schemeClr val="tx2"/>
                </a:solidFill>
                <a:latin typeface="+mn-lt"/>
              </a:rPr>
              <a:t>usuglašavaju se prioriteti razvoja državne i područne (regionalne) razine </a:t>
            </a:r>
          </a:p>
          <a:p>
            <a:pPr marL="685800" lvl="2" indent="-285750">
              <a:lnSpc>
                <a:spcPct val="80000"/>
              </a:lnSpc>
              <a:buFontTx/>
              <a:buChar char="‐"/>
            </a:pPr>
            <a:r>
              <a:rPr lang="hr-HR" dirty="0">
                <a:solidFill>
                  <a:schemeClr val="tx2"/>
                </a:solidFill>
                <a:latin typeface="+mn-lt"/>
              </a:rPr>
              <a:t>utvrđuju se strateški projekti regionalnog razvoja koji pridonose razvoju područja za koje se sklapa razvojni sporazum </a:t>
            </a:r>
          </a:p>
          <a:p>
            <a:pPr marL="685800" lvl="2" indent="-285750">
              <a:lnSpc>
                <a:spcPct val="80000"/>
              </a:lnSpc>
              <a:buFontTx/>
              <a:buChar char="‐"/>
            </a:pPr>
            <a:r>
              <a:rPr lang="hr-HR" dirty="0">
                <a:solidFill>
                  <a:schemeClr val="tx2"/>
                </a:solidFill>
                <a:latin typeface="+mn-lt"/>
              </a:rPr>
              <a:t>planiraju se sredstva za njegovu provedbu </a:t>
            </a:r>
          </a:p>
          <a:p>
            <a:pPr marL="685800" lvl="2" indent="-285750">
              <a:lnSpc>
                <a:spcPct val="80000"/>
              </a:lnSpc>
              <a:buFontTx/>
              <a:buChar char="‐"/>
            </a:pPr>
            <a:endParaRPr lang="hr-HR" dirty="0">
              <a:solidFill>
                <a:schemeClr val="tx2"/>
              </a:solidFill>
              <a:latin typeface="+mn-lt"/>
            </a:endParaRPr>
          </a:p>
          <a:p>
            <a:pPr algn="just">
              <a:lnSpc>
                <a:spcPct val="80000"/>
              </a:lnSpc>
            </a:pPr>
            <a:r>
              <a:rPr lang="hr-HR" sz="2400" dirty="0">
                <a:solidFill>
                  <a:schemeClr val="tx2"/>
                </a:solidFill>
                <a:latin typeface="+mn-lt"/>
              </a:rPr>
              <a:t>Razvojni sporazum sklapaju </a:t>
            </a:r>
            <a:r>
              <a:rPr lang="hr-HR" sz="2400" b="1" dirty="0">
                <a:solidFill>
                  <a:schemeClr val="tx2"/>
                </a:solidFill>
                <a:latin typeface="+mn-lt"/>
              </a:rPr>
              <a:t>Ministarstvo regionalnoga razvoja i fondova Europske unije</a:t>
            </a:r>
            <a:r>
              <a:rPr lang="hr-HR" sz="2400" dirty="0">
                <a:solidFill>
                  <a:schemeClr val="tx2"/>
                </a:solidFill>
                <a:latin typeface="+mn-lt"/>
              </a:rPr>
              <a:t> kao nositelj politike regionalnog razvoja središnje razine i </a:t>
            </a:r>
            <a:r>
              <a:rPr lang="hr-HR" sz="2400" b="1" dirty="0">
                <a:solidFill>
                  <a:schemeClr val="tx2"/>
                </a:solidFill>
                <a:latin typeface="+mn-lt"/>
              </a:rPr>
              <a:t>jedinice područne (regionalne) samouprave</a:t>
            </a:r>
            <a:r>
              <a:rPr lang="hr-HR" sz="2400" dirty="0">
                <a:solidFill>
                  <a:schemeClr val="tx2"/>
                </a:solidFill>
                <a:latin typeface="+mn-lt"/>
              </a:rPr>
              <a:t> s područja za koje se on sklapa</a:t>
            </a:r>
          </a:p>
          <a:p>
            <a:pPr algn="just">
              <a:lnSpc>
                <a:spcPct val="80000"/>
              </a:lnSpc>
            </a:pPr>
            <a:endParaRPr lang="hr-HR" sz="2400" dirty="0">
              <a:solidFill>
                <a:schemeClr val="tx2"/>
              </a:solidFill>
              <a:latin typeface="+mn-lt"/>
            </a:endParaRPr>
          </a:p>
          <a:p>
            <a:pPr algn="just">
              <a:lnSpc>
                <a:spcPct val="80000"/>
              </a:lnSpc>
            </a:pPr>
            <a:r>
              <a:rPr lang="hr-HR" sz="2400" dirty="0">
                <a:solidFill>
                  <a:schemeClr val="tx2"/>
                </a:solidFill>
                <a:latin typeface="+mn-lt"/>
              </a:rPr>
              <a:t>Na prijedlog Ministarstva regionalnog razvoja i fondova Europske unije, </a:t>
            </a:r>
            <a:r>
              <a:rPr lang="hr-HR" sz="2400" b="1" dirty="0">
                <a:solidFill>
                  <a:schemeClr val="tx2"/>
                </a:solidFill>
                <a:latin typeface="+mn-lt"/>
              </a:rPr>
              <a:t>razvojnom sporazumu se mogu priključiti i druga tijela državne uprave i javnopravna tijela</a:t>
            </a:r>
            <a:r>
              <a:rPr lang="hr-HR" sz="2400" dirty="0">
                <a:solidFill>
                  <a:schemeClr val="tx2"/>
                </a:solidFill>
                <a:latin typeface="+mn-lt"/>
              </a:rPr>
              <a:t> koja svojim djelovanjem mogu znatnije pridonijeti ostvarivanju ciljeva politike regionalnoga razvoja u području za koje se sklapa razvojni sporazum</a:t>
            </a:r>
            <a:r>
              <a:rPr lang="hr-HR" sz="2400" dirty="0">
                <a:solidFill>
                  <a:schemeClr val="tx2"/>
                </a:solidFill>
                <a:latin typeface="+mn-lt"/>
                <a:ea typeface="Times New Roman" panose="02020603050405020304" pitchFamily="18" charset="0"/>
                <a:cs typeface="Times New Roman" panose="02020603050405020304" pitchFamily="18" charset="0"/>
              </a:rPr>
              <a:t> </a:t>
            </a:r>
            <a:endParaRPr lang="hr-HR" sz="2400" dirty="0">
              <a:solidFill>
                <a:schemeClr val="tx2"/>
              </a:solidFill>
              <a:latin typeface="+mn-lt"/>
            </a:endParaRPr>
          </a:p>
          <a:p>
            <a:pPr>
              <a:lnSpc>
                <a:spcPct val="80000"/>
              </a:lnSpc>
            </a:pPr>
            <a:endParaRPr lang="hr-HR" sz="2200" dirty="0">
              <a:solidFill>
                <a:schemeClr val="accent1">
                  <a:lumMod val="50000"/>
                </a:schemeClr>
              </a:solidFill>
            </a:endParaRPr>
          </a:p>
          <a:p>
            <a:pPr marL="0" indent="0">
              <a:lnSpc>
                <a:spcPct val="80000"/>
              </a:lnSpc>
              <a:buNone/>
            </a:pPr>
            <a:endParaRPr lang="hr-HR" sz="1800" dirty="0">
              <a:solidFill>
                <a:schemeClr val="accent1">
                  <a:lumMod val="50000"/>
                </a:schemeClr>
              </a:solidFill>
            </a:endParaRPr>
          </a:p>
        </p:txBody>
      </p:sp>
    </p:spTree>
    <p:extLst>
      <p:ext uri="{BB962C8B-B14F-4D97-AF65-F5344CB8AC3E}">
        <p14:creationId xmlns:p14="http://schemas.microsoft.com/office/powerpoint/2010/main" val="2050540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0559-5660-48A6-AA20-3A07BF041301}"/>
              </a:ext>
            </a:extLst>
          </p:cNvPr>
          <p:cNvSpPr>
            <a:spLocks noGrp="1"/>
          </p:cNvSpPr>
          <p:nvPr>
            <p:ph type="title"/>
          </p:nvPr>
        </p:nvSpPr>
        <p:spPr/>
        <p:txBody>
          <a:bodyPr>
            <a:normAutofit/>
          </a:bodyPr>
          <a:lstStyle/>
          <a:p>
            <a:r>
              <a:rPr lang="hr-HR" sz="3600" b="1" dirty="0">
                <a:latin typeface="+mn-lt"/>
              </a:rPr>
              <a:t>Muzej Brodskog Posavlja, Slavonski Brod</a:t>
            </a:r>
          </a:p>
        </p:txBody>
      </p:sp>
      <p:pic>
        <p:nvPicPr>
          <p:cNvPr id="4" name="Content Placeholder 3">
            <a:extLst>
              <a:ext uri="{FF2B5EF4-FFF2-40B4-BE49-F238E27FC236}">
                <a16:creationId xmlns:a16="http://schemas.microsoft.com/office/drawing/2014/main" id="{12457864-89E4-4E43-9FCD-A76AEDD39B25}"/>
              </a:ext>
            </a:extLst>
          </p:cNvPr>
          <p:cNvPicPr>
            <a:picLocks noGrp="1" noChangeAspect="1"/>
          </p:cNvPicPr>
          <p:nvPr>
            <p:ph idx="1"/>
          </p:nvPr>
        </p:nvPicPr>
        <p:blipFill>
          <a:blip r:embed="rId2"/>
          <a:stretch>
            <a:fillRect/>
          </a:stretch>
        </p:blipFill>
        <p:spPr>
          <a:xfrm>
            <a:off x="609600" y="1409253"/>
            <a:ext cx="10467750" cy="5243216"/>
          </a:xfrm>
          <a:prstGeom prst="rect">
            <a:avLst/>
          </a:prstGeom>
        </p:spPr>
      </p:pic>
    </p:spTree>
    <p:extLst>
      <p:ext uri="{BB962C8B-B14F-4D97-AF65-F5344CB8AC3E}">
        <p14:creationId xmlns:p14="http://schemas.microsoft.com/office/powerpoint/2010/main" val="3496448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BC56-B6B9-4CFC-9546-7D8E15CD76C3}"/>
              </a:ext>
            </a:extLst>
          </p:cNvPr>
          <p:cNvSpPr>
            <a:spLocks noGrp="1"/>
          </p:cNvSpPr>
          <p:nvPr>
            <p:ph type="title"/>
          </p:nvPr>
        </p:nvSpPr>
        <p:spPr/>
        <p:txBody>
          <a:bodyPr>
            <a:normAutofit/>
          </a:bodyPr>
          <a:lstStyle/>
          <a:p>
            <a:r>
              <a:rPr lang="hr-HR" sz="3600" b="1" dirty="0">
                <a:latin typeface="+mn-lt"/>
              </a:rPr>
              <a:t>Gradska knjižnica i čitaonica Požega, Požega</a:t>
            </a:r>
          </a:p>
        </p:txBody>
      </p:sp>
      <p:pic>
        <p:nvPicPr>
          <p:cNvPr id="4" name="Content Placeholder 3">
            <a:extLst>
              <a:ext uri="{FF2B5EF4-FFF2-40B4-BE49-F238E27FC236}">
                <a16:creationId xmlns:a16="http://schemas.microsoft.com/office/drawing/2014/main" id="{619AF69D-EE19-4B47-B36F-E59FAE523354}"/>
              </a:ext>
            </a:extLst>
          </p:cNvPr>
          <p:cNvPicPr>
            <a:picLocks noGrp="1" noChangeAspect="1"/>
          </p:cNvPicPr>
          <p:nvPr>
            <p:ph idx="1"/>
          </p:nvPr>
        </p:nvPicPr>
        <p:blipFill>
          <a:blip r:embed="rId2"/>
          <a:stretch>
            <a:fillRect/>
          </a:stretch>
        </p:blipFill>
        <p:spPr>
          <a:xfrm>
            <a:off x="864066" y="1320205"/>
            <a:ext cx="9839994" cy="5290319"/>
          </a:xfrm>
          <a:prstGeom prst="rect">
            <a:avLst/>
          </a:prstGeom>
        </p:spPr>
      </p:pic>
    </p:spTree>
    <p:extLst>
      <p:ext uri="{BB962C8B-B14F-4D97-AF65-F5344CB8AC3E}">
        <p14:creationId xmlns:p14="http://schemas.microsoft.com/office/powerpoint/2010/main" val="2368943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CBE1-31E5-45D9-92E4-457046BE2225}"/>
              </a:ext>
            </a:extLst>
          </p:cNvPr>
          <p:cNvSpPr>
            <a:spLocks noGrp="1"/>
          </p:cNvSpPr>
          <p:nvPr>
            <p:ph type="title"/>
          </p:nvPr>
        </p:nvSpPr>
        <p:spPr/>
        <p:txBody>
          <a:bodyPr>
            <a:normAutofit/>
          </a:bodyPr>
          <a:lstStyle/>
          <a:p>
            <a:r>
              <a:rPr lang="hr-HR" sz="3600" b="1" dirty="0">
                <a:latin typeface="+mn-lt"/>
              </a:rPr>
              <a:t>Multimedijalni kulturni centar, Pleternica</a:t>
            </a:r>
          </a:p>
        </p:txBody>
      </p:sp>
      <p:pic>
        <p:nvPicPr>
          <p:cNvPr id="4" name="Content Placeholder 3">
            <a:extLst>
              <a:ext uri="{FF2B5EF4-FFF2-40B4-BE49-F238E27FC236}">
                <a16:creationId xmlns:a16="http://schemas.microsoft.com/office/drawing/2014/main" id="{28909B6A-C2EC-4581-8323-361054975152}"/>
              </a:ext>
            </a:extLst>
          </p:cNvPr>
          <p:cNvPicPr>
            <a:picLocks noGrp="1" noChangeAspect="1"/>
          </p:cNvPicPr>
          <p:nvPr>
            <p:ph idx="1"/>
          </p:nvPr>
        </p:nvPicPr>
        <p:blipFill>
          <a:blip r:embed="rId2"/>
          <a:stretch>
            <a:fillRect/>
          </a:stretch>
        </p:blipFill>
        <p:spPr>
          <a:xfrm>
            <a:off x="402672" y="1376619"/>
            <a:ext cx="10274210" cy="5233906"/>
          </a:xfrm>
          <a:prstGeom prst="rect">
            <a:avLst/>
          </a:prstGeom>
        </p:spPr>
      </p:pic>
    </p:spTree>
    <p:extLst>
      <p:ext uri="{BB962C8B-B14F-4D97-AF65-F5344CB8AC3E}">
        <p14:creationId xmlns:p14="http://schemas.microsoft.com/office/powerpoint/2010/main" val="4167139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F315D-BA1B-4155-81A9-C77F4AC50606}"/>
              </a:ext>
            </a:extLst>
          </p:cNvPr>
          <p:cNvSpPr>
            <a:spLocks noGrp="1"/>
          </p:cNvSpPr>
          <p:nvPr>
            <p:ph type="title"/>
          </p:nvPr>
        </p:nvSpPr>
        <p:spPr/>
        <p:txBody>
          <a:bodyPr>
            <a:normAutofit/>
          </a:bodyPr>
          <a:lstStyle/>
          <a:p>
            <a:r>
              <a:rPr lang="hr-HR" sz="3600" b="1" dirty="0">
                <a:latin typeface="+mn-lt"/>
              </a:rPr>
              <a:t>Državni arhiv, Osijek</a:t>
            </a:r>
          </a:p>
        </p:txBody>
      </p:sp>
      <p:pic>
        <p:nvPicPr>
          <p:cNvPr id="4" name="Content Placeholder 3">
            <a:extLst>
              <a:ext uri="{FF2B5EF4-FFF2-40B4-BE49-F238E27FC236}">
                <a16:creationId xmlns:a16="http://schemas.microsoft.com/office/drawing/2014/main" id="{B71F8692-7690-4C67-A6EF-18D20276D6C0}"/>
              </a:ext>
            </a:extLst>
          </p:cNvPr>
          <p:cNvPicPr>
            <a:picLocks noGrp="1" noChangeAspect="1"/>
          </p:cNvPicPr>
          <p:nvPr>
            <p:ph idx="1"/>
          </p:nvPr>
        </p:nvPicPr>
        <p:blipFill>
          <a:blip r:embed="rId2"/>
          <a:stretch>
            <a:fillRect/>
          </a:stretch>
        </p:blipFill>
        <p:spPr>
          <a:xfrm>
            <a:off x="782053" y="1432420"/>
            <a:ext cx="9460905" cy="5182605"/>
          </a:xfrm>
          <a:prstGeom prst="rect">
            <a:avLst/>
          </a:prstGeom>
        </p:spPr>
      </p:pic>
    </p:spTree>
    <p:extLst>
      <p:ext uri="{BB962C8B-B14F-4D97-AF65-F5344CB8AC3E}">
        <p14:creationId xmlns:p14="http://schemas.microsoft.com/office/powerpoint/2010/main" val="2562070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D808-F124-4039-A70E-A915B7B2310B}"/>
              </a:ext>
            </a:extLst>
          </p:cNvPr>
          <p:cNvSpPr>
            <a:spLocks noGrp="1"/>
          </p:cNvSpPr>
          <p:nvPr>
            <p:ph type="title"/>
          </p:nvPr>
        </p:nvSpPr>
        <p:spPr/>
        <p:txBody>
          <a:bodyPr>
            <a:normAutofit fontScale="90000"/>
          </a:bodyPr>
          <a:lstStyle/>
          <a:p>
            <a:r>
              <a:rPr lang="hr-HR" b="1" dirty="0">
                <a:latin typeface="+mn-lt"/>
              </a:rPr>
              <a:t>Financiranje kulture putem novih posebnih Poziva za predlaganje programa javnih potreba u kulturi RH</a:t>
            </a:r>
          </a:p>
        </p:txBody>
      </p:sp>
      <p:sp>
        <p:nvSpPr>
          <p:cNvPr id="3" name="Content Placeholder 2">
            <a:extLst>
              <a:ext uri="{FF2B5EF4-FFF2-40B4-BE49-F238E27FC236}">
                <a16:creationId xmlns:a16="http://schemas.microsoft.com/office/drawing/2014/main" id="{4A251868-CD7C-47DC-B3C3-80782F3C19E1}"/>
              </a:ext>
            </a:extLst>
          </p:cNvPr>
          <p:cNvSpPr>
            <a:spLocks noGrp="1"/>
          </p:cNvSpPr>
          <p:nvPr>
            <p:ph idx="1"/>
          </p:nvPr>
        </p:nvSpPr>
        <p:spPr/>
        <p:txBody>
          <a:bodyPr/>
          <a:lstStyle/>
          <a:p>
            <a:endParaRPr lang="hr-HR" dirty="0">
              <a:solidFill>
                <a:schemeClr val="tx2"/>
              </a:solidFill>
            </a:endParaRPr>
          </a:p>
          <a:p>
            <a:r>
              <a:rPr lang="hr-HR" dirty="0">
                <a:solidFill>
                  <a:schemeClr val="tx2"/>
                </a:solidFill>
                <a:latin typeface="+mn-lt"/>
              </a:rPr>
              <a:t>Ruksak pun kulture</a:t>
            </a:r>
          </a:p>
          <a:p>
            <a:r>
              <a:rPr lang="hr-HR" dirty="0">
                <a:solidFill>
                  <a:schemeClr val="tx2"/>
                </a:solidFill>
                <a:latin typeface="+mn-lt"/>
              </a:rPr>
              <a:t>Razvoj publike u kulturi</a:t>
            </a:r>
          </a:p>
          <a:p>
            <a:r>
              <a:rPr lang="hr-HR" dirty="0">
                <a:solidFill>
                  <a:schemeClr val="tx2"/>
                </a:solidFill>
                <a:latin typeface="+mn-lt"/>
              </a:rPr>
              <a:t>Poduzetništvo u kulturnim i kreativnim industrijama</a:t>
            </a:r>
          </a:p>
          <a:p>
            <a:r>
              <a:rPr lang="hr-HR" dirty="0">
                <a:solidFill>
                  <a:schemeClr val="tx2"/>
                </a:solidFill>
                <a:latin typeface="+mn-lt"/>
              </a:rPr>
              <a:t>Investicijski projekti – novi pristup</a:t>
            </a:r>
          </a:p>
          <a:p>
            <a:endParaRPr lang="en-US" dirty="0"/>
          </a:p>
        </p:txBody>
      </p:sp>
    </p:spTree>
    <p:extLst>
      <p:ext uri="{BB962C8B-B14F-4D97-AF65-F5344CB8AC3E}">
        <p14:creationId xmlns:p14="http://schemas.microsoft.com/office/powerpoint/2010/main" val="3220995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A7A1-A9D7-46B8-A4D6-982B4FCFA31B}"/>
              </a:ext>
            </a:extLst>
          </p:cNvPr>
          <p:cNvSpPr>
            <a:spLocks noGrp="1"/>
          </p:cNvSpPr>
          <p:nvPr>
            <p:ph type="title"/>
          </p:nvPr>
        </p:nvSpPr>
        <p:spPr/>
        <p:txBody>
          <a:bodyPr>
            <a:normAutofit/>
          </a:bodyPr>
          <a:lstStyle/>
          <a:p>
            <a:r>
              <a:rPr lang="hr-HR" sz="3600" b="1" dirty="0">
                <a:latin typeface="+mn-lt"/>
              </a:rPr>
              <a:t>a) Ruksak pun kulture</a:t>
            </a:r>
          </a:p>
        </p:txBody>
      </p:sp>
      <p:pic>
        <p:nvPicPr>
          <p:cNvPr id="9" name="Content Placeholder 8">
            <a:extLst>
              <a:ext uri="{FF2B5EF4-FFF2-40B4-BE49-F238E27FC236}">
                <a16:creationId xmlns:a16="http://schemas.microsoft.com/office/drawing/2014/main" id="{D4131E96-4099-41DA-A580-20A63800FA2E}"/>
              </a:ext>
            </a:extLst>
          </p:cNvPr>
          <p:cNvPicPr>
            <a:picLocks noGrp="1" noChangeAspect="1"/>
          </p:cNvPicPr>
          <p:nvPr>
            <p:ph idx="1"/>
          </p:nvPr>
        </p:nvPicPr>
        <p:blipFill>
          <a:blip r:embed="rId2"/>
          <a:stretch>
            <a:fillRect/>
          </a:stretch>
        </p:blipFill>
        <p:spPr>
          <a:xfrm>
            <a:off x="16445" y="1462662"/>
            <a:ext cx="9941288" cy="2790532"/>
          </a:xfrm>
          <a:prstGeom prst="rect">
            <a:avLst/>
          </a:prstGeom>
        </p:spPr>
      </p:pic>
      <p:pic>
        <p:nvPicPr>
          <p:cNvPr id="8" name="Picture 7">
            <a:extLst>
              <a:ext uri="{FF2B5EF4-FFF2-40B4-BE49-F238E27FC236}">
                <a16:creationId xmlns:a16="http://schemas.microsoft.com/office/drawing/2014/main" id="{61CA22A0-0A3E-4EE7-A1EA-D7CCB152C105}"/>
              </a:ext>
            </a:extLst>
          </p:cNvPr>
          <p:cNvPicPr>
            <a:picLocks noChangeAspect="1"/>
          </p:cNvPicPr>
          <p:nvPr/>
        </p:nvPicPr>
        <p:blipFill>
          <a:blip r:embed="rId3"/>
          <a:stretch>
            <a:fillRect/>
          </a:stretch>
        </p:blipFill>
        <p:spPr>
          <a:xfrm>
            <a:off x="9328224" y="96201"/>
            <a:ext cx="2389839" cy="2761727"/>
          </a:xfrm>
          <a:prstGeom prst="rect">
            <a:avLst/>
          </a:prstGeom>
        </p:spPr>
      </p:pic>
      <p:pic>
        <p:nvPicPr>
          <p:cNvPr id="10" name="Picture 9">
            <a:extLst>
              <a:ext uri="{FF2B5EF4-FFF2-40B4-BE49-F238E27FC236}">
                <a16:creationId xmlns:a16="http://schemas.microsoft.com/office/drawing/2014/main" id="{62F9EB5E-2C72-49B3-B628-6DC258653ECF}"/>
              </a:ext>
            </a:extLst>
          </p:cNvPr>
          <p:cNvPicPr>
            <a:picLocks noChangeAspect="1"/>
          </p:cNvPicPr>
          <p:nvPr/>
        </p:nvPicPr>
        <p:blipFill>
          <a:blip r:embed="rId4"/>
          <a:stretch>
            <a:fillRect/>
          </a:stretch>
        </p:blipFill>
        <p:spPr>
          <a:xfrm>
            <a:off x="2068626" y="4216660"/>
            <a:ext cx="6968332" cy="2505673"/>
          </a:xfrm>
          <a:prstGeom prst="rect">
            <a:avLst/>
          </a:prstGeom>
        </p:spPr>
      </p:pic>
    </p:spTree>
    <p:extLst>
      <p:ext uri="{BB962C8B-B14F-4D97-AF65-F5344CB8AC3E}">
        <p14:creationId xmlns:p14="http://schemas.microsoft.com/office/powerpoint/2010/main" val="2714455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E00C-B25A-4F7E-A014-350516377043}"/>
              </a:ext>
            </a:extLst>
          </p:cNvPr>
          <p:cNvSpPr>
            <a:spLocks noGrp="1"/>
          </p:cNvSpPr>
          <p:nvPr>
            <p:ph type="title"/>
          </p:nvPr>
        </p:nvSpPr>
        <p:spPr/>
        <p:txBody>
          <a:bodyPr>
            <a:normAutofit/>
          </a:bodyPr>
          <a:lstStyle/>
          <a:p>
            <a:r>
              <a:rPr lang="nn-NO" sz="3600" b="1" dirty="0">
                <a:latin typeface="+mn-lt"/>
              </a:rPr>
              <a:t>b) Razvoj publike u kulturi</a:t>
            </a:r>
            <a:endParaRPr lang="en-US" sz="3600" b="1" dirty="0">
              <a:latin typeface="+mn-lt"/>
            </a:endParaRPr>
          </a:p>
        </p:txBody>
      </p:sp>
      <p:sp>
        <p:nvSpPr>
          <p:cNvPr id="3" name="Content Placeholder 2">
            <a:extLst>
              <a:ext uri="{FF2B5EF4-FFF2-40B4-BE49-F238E27FC236}">
                <a16:creationId xmlns:a16="http://schemas.microsoft.com/office/drawing/2014/main" id="{506B5D24-9D4C-4C04-B065-B8FB26D35FC9}"/>
              </a:ext>
            </a:extLst>
          </p:cNvPr>
          <p:cNvSpPr>
            <a:spLocks noGrp="1"/>
          </p:cNvSpPr>
          <p:nvPr>
            <p:ph idx="1"/>
          </p:nvPr>
        </p:nvSpPr>
        <p:spPr>
          <a:xfrm>
            <a:off x="609600" y="1363212"/>
            <a:ext cx="10972800" cy="5494788"/>
          </a:xfrm>
        </p:spPr>
        <p:txBody>
          <a:bodyPr>
            <a:normAutofit fontScale="47500" lnSpcReduction="20000"/>
          </a:bodyPr>
          <a:lstStyle/>
          <a:p>
            <a:r>
              <a:rPr lang="hr-HR" sz="3600" dirty="0">
                <a:solidFill>
                  <a:schemeClr val="tx2"/>
                </a:solidFill>
                <a:latin typeface="+mn-lt"/>
              </a:rPr>
              <a:t>Razvoj publike usmjeren je na kreiranje dugoročnih procesa koji će podići razinu aktivnoga  sudjelovanja u  kulturi i umjetnosti, učiniti ih  dostupnijima, prepoznajući različitost potreba publike, njezinih socijalnih i ekonomskih iskustava te dob potencijalnih korisnika. Pod  pojmom  razvoja  publike  podrazumijevaju se aktivnosti koje se poduzimaju da bi se, dodatnom potporom, poticalo sudjelovanje u kulturi i umjetnosti, ispunile potrebe i interesi postojeće publike te stvorila nova publika.</a:t>
            </a:r>
          </a:p>
          <a:p>
            <a:pPr marL="0" indent="0">
              <a:buNone/>
            </a:pPr>
            <a:endParaRPr lang="hr-HR" sz="3600" dirty="0">
              <a:solidFill>
                <a:schemeClr val="tx2"/>
              </a:solidFill>
              <a:latin typeface="+mn-lt"/>
            </a:endParaRPr>
          </a:p>
          <a:p>
            <a:r>
              <a:rPr lang="hr-HR" sz="3600" dirty="0">
                <a:solidFill>
                  <a:schemeClr val="tx2"/>
                </a:solidFill>
                <a:latin typeface="+mn-lt"/>
              </a:rPr>
              <a:t>Osječko – baranjska županija:</a:t>
            </a:r>
          </a:p>
          <a:p>
            <a:pPr marL="0" indent="0">
              <a:buNone/>
            </a:pPr>
            <a:r>
              <a:rPr lang="hr-HR" sz="3600" dirty="0">
                <a:solidFill>
                  <a:schemeClr val="tx2"/>
                </a:solidFill>
                <a:latin typeface="+mn-lt"/>
              </a:rPr>
              <a:t> 	Darda</a:t>
            </a:r>
          </a:p>
          <a:p>
            <a:pPr marL="0" indent="0">
              <a:buNone/>
            </a:pPr>
            <a:r>
              <a:rPr lang="hr-HR" sz="3600" dirty="0">
                <a:solidFill>
                  <a:schemeClr val="tx2"/>
                </a:solidFill>
                <a:latin typeface="+mn-lt"/>
              </a:rPr>
              <a:t>    Korisnik: Udruga za ruralni turizam </a:t>
            </a:r>
            <a:r>
              <a:rPr lang="hr-HR" sz="3600" dirty="0" err="1">
                <a:solidFill>
                  <a:schemeClr val="tx2"/>
                </a:solidFill>
                <a:latin typeface="+mn-lt"/>
              </a:rPr>
              <a:t>Đola</a:t>
            </a:r>
            <a:r>
              <a:rPr lang="hr-HR" sz="3600" dirty="0">
                <a:solidFill>
                  <a:schemeClr val="tx2"/>
                </a:solidFill>
                <a:latin typeface="+mn-lt"/>
              </a:rPr>
              <a:t> </a:t>
            </a:r>
          </a:p>
          <a:p>
            <a:pPr marL="0" indent="0">
              <a:buNone/>
            </a:pPr>
            <a:r>
              <a:rPr lang="hr-HR" sz="3600" dirty="0">
                <a:solidFill>
                  <a:schemeClr val="tx2"/>
                </a:solidFill>
                <a:latin typeface="+mn-lt"/>
              </a:rPr>
              <a:t>    Program: Dovedimo kulturu k nama</a:t>
            </a:r>
          </a:p>
          <a:p>
            <a:pPr marL="0" indent="0">
              <a:buNone/>
            </a:pPr>
            <a:r>
              <a:rPr lang="hr-HR" sz="3600" dirty="0">
                <a:solidFill>
                  <a:schemeClr val="tx2"/>
                </a:solidFill>
                <a:latin typeface="+mn-lt"/>
              </a:rPr>
              <a:t>    Iznos: 45.000,00 kuna </a:t>
            </a:r>
          </a:p>
          <a:p>
            <a:pPr marL="0" indent="0">
              <a:buNone/>
            </a:pPr>
            <a:r>
              <a:rPr lang="hr-HR" sz="3600" dirty="0">
                <a:solidFill>
                  <a:schemeClr val="tx2"/>
                </a:solidFill>
                <a:latin typeface="+mn-lt"/>
              </a:rPr>
              <a:t>	Osijek </a:t>
            </a:r>
          </a:p>
          <a:p>
            <a:pPr marL="0" indent="0">
              <a:buNone/>
            </a:pPr>
            <a:r>
              <a:rPr lang="hr-HR" sz="3600" dirty="0">
                <a:solidFill>
                  <a:schemeClr val="tx2"/>
                </a:solidFill>
                <a:latin typeface="+mn-lt"/>
              </a:rPr>
              <a:t>    Korisnik: Gradska galerija Osijek</a:t>
            </a:r>
          </a:p>
          <a:p>
            <a:pPr marL="0" indent="0">
              <a:buNone/>
            </a:pPr>
            <a:r>
              <a:rPr lang="hr-HR" sz="3600" dirty="0">
                <a:solidFill>
                  <a:schemeClr val="tx2"/>
                </a:solidFill>
                <a:latin typeface="+mn-lt"/>
              </a:rPr>
              <a:t>    Program: </a:t>
            </a:r>
            <a:r>
              <a:rPr lang="hr-HR" sz="3600" dirty="0" err="1">
                <a:solidFill>
                  <a:schemeClr val="tx2"/>
                </a:solidFill>
                <a:latin typeface="+mn-lt"/>
              </a:rPr>
              <a:t>Waldingeraonica</a:t>
            </a:r>
            <a:endParaRPr lang="hr-HR" sz="3600" dirty="0">
              <a:solidFill>
                <a:schemeClr val="tx2"/>
              </a:solidFill>
              <a:latin typeface="+mn-lt"/>
            </a:endParaRPr>
          </a:p>
          <a:p>
            <a:pPr marL="0" indent="0">
              <a:buNone/>
            </a:pPr>
            <a:r>
              <a:rPr lang="hr-HR" sz="3600" dirty="0">
                <a:solidFill>
                  <a:schemeClr val="tx2"/>
                </a:solidFill>
                <a:latin typeface="+mn-lt"/>
              </a:rPr>
              <a:t>    Iznos: 30.000,00 kuna </a:t>
            </a:r>
          </a:p>
          <a:p>
            <a:pPr marL="0" indent="0">
              <a:buNone/>
            </a:pPr>
            <a:endParaRPr lang="hr-HR" sz="3600" dirty="0">
              <a:solidFill>
                <a:schemeClr val="tx2"/>
              </a:solidFill>
              <a:latin typeface="+mn-lt"/>
            </a:endParaRPr>
          </a:p>
          <a:p>
            <a:r>
              <a:rPr lang="hr-HR" sz="3600" dirty="0">
                <a:solidFill>
                  <a:schemeClr val="tx2"/>
                </a:solidFill>
                <a:latin typeface="+mn-lt"/>
              </a:rPr>
              <a:t>Požeško – slavonske županija:</a:t>
            </a:r>
          </a:p>
          <a:p>
            <a:pPr marL="0" indent="0">
              <a:buNone/>
            </a:pPr>
            <a:r>
              <a:rPr lang="hr-HR" sz="3600" dirty="0">
                <a:solidFill>
                  <a:schemeClr val="tx2"/>
                </a:solidFill>
                <a:latin typeface="+mn-lt"/>
              </a:rPr>
              <a:t>	Požega</a:t>
            </a:r>
          </a:p>
          <a:p>
            <a:pPr marL="0" indent="0">
              <a:buNone/>
            </a:pPr>
            <a:r>
              <a:rPr lang="hr-HR" sz="3600" dirty="0">
                <a:solidFill>
                  <a:schemeClr val="tx2"/>
                </a:solidFill>
                <a:latin typeface="+mn-lt"/>
              </a:rPr>
              <a:t>    Korisnik: Gradski muzej Požega</a:t>
            </a:r>
          </a:p>
          <a:p>
            <a:pPr marL="0" indent="0">
              <a:buNone/>
            </a:pPr>
            <a:r>
              <a:rPr lang="hr-HR" sz="3600" dirty="0">
                <a:solidFill>
                  <a:schemeClr val="tx2"/>
                </a:solidFill>
                <a:latin typeface="+mn-lt"/>
              </a:rPr>
              <a:t>    Program: Muzejski sadržaj dostupan putem e-kioska sa „</a:t>
            </a:r>
            <a:r>
              <a:rPr lang="hr-HR" sz="3600" dirty="0" err="1">
                <a:solidFill>
                  <a:schemeClr val="tx2"/>
                </a:solidFill>
                <a:latin typeface="+mn-lt"/>
              </a:rPr>
              <a:t>touch</a:t>
            </a:r>
            <a:r>
              <a:rPr lang="hr-HR" sz="3600" dirty="0">
                <a:solidFill>
                  <a:schemeClr val="tx2"/>
                </a:solidFill>
                <a:latin typeface="+mn-lt"/>
              </a:rPr>
              <a:t>” zaslonom</a:t>
            </a:r>
          </a:p>
          <a:p>
            <a:pPr marL="0" indent="0">
              <a:buNone/>
            </a:pPr>
            <a:r>
              <a:rPr lang="hr-HR" sz="3600" dirty="0">
                <a:solidFill>
                  <a:schemeClr val="tx2"/>
                </a:solidFill>
                <a:latin typeface="+mn-lt"/>
              </a:rPr>
              <a:t>    Iznos: 30.000,00 kuna </a:t>
            </a:r>
          </a:p>
          <a:p>
            <a:endParaRPr lang="en-US" dirty="0"/>
          </a:p>
        </p:txBody>
      </p:sp>
    </p:spTree>
    <p:extLst>
      <p:ext uri="{BB962C8B-B14F-4D97-AF65-F5344CB8AC3E}">
        <p14:creationId xmlns:p14="http://schemas.microsoft.com/office/powerpoint/2010/main" val="14147305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0F79E-AD66-4084-AFD8-5CEDD478F918}"/>
              </a:ext>
            </a:extLst>
          </p:cNvPr>
          <p:cNvSpPr>
            <a:spLocks noGrp="1"/>
          </p:cNvSpPr>
          <p:nvPr>
            <p:ph type="title"/>
          </p:nvPr>
        </p:nvSpPr>
        <p:spPr/>
        <p:txBody>
          <a:bodyPr>
            <a:normAutofit fontScale="90000"/>
          </a:bodyPr>
          <a:lstStyle/>
          <a:p>
            <a:r>
              <a:rPr lang="hr-HR" b="1" dirty="0">
                <a:latin typeface="+mn-lt"/>
              </a:rPr>
              <a:t>c) Poduzetništvo u kulturnim i kreativnim industrijama</a:t>
            </a:r>
          </a:p>
        </p:txBody>
      </p:sp>
      <p:sp>
        <p:nvSpPr>
          <p:cNvPr id="3" name="Content Placeholder 2">
            <a:extLst>
              <a:ext uri="{FF2B5EF4-FFF2-40B4-BE49-F238E27FC236}">
                <a16:creationId xmlns:a16="http://schemas.microsoft.com/office/drawing/2014/main" id="{3969A87E-AFBD-422B-A6F9-F6F9F498C8BA}"/>
              </a:ext>
            </a:extLst>
          </p:cNvPr>
          <p:cNvSpPr>
            <a:spLocks noGrp="1"/>
          </p:cNvSpPr>
          <p:nvPr>
            <p:ph idx="1"/>
          </p:nvPr>
        </p:nvSpPr>
        <p:spPr>
          <a:xfrm>
            <a:off x="609600" y="1476462"/>
            <a:ext cx="10972800" cy="5159230"/>
          </a:xfrm>
        </p:spPr>
        <p:txBody>
          <a:bodyPr>
            <a:normAutofit fontScale="55000" lnSpcReduction="20000"/>
          </a:bodyPr>
          <a:lstStyle/>
          <a:p>
            <a:r>
              <a:rPr lang="hr-HR" sz="3500" dirty="0">
                <a:solidFill>
                  <a:schemeClr val="tx2"/>
                </a:solidFill>
                <a:latin typeface="+mn-lt"/>
              </a:rPr>
              <a:t>Cilj Programa </a:t>
            </a:r>
            <a:r>
              <a:rPr lang="hr-HR" sz="3500" b="1" dirty="0">
                <a:solidFill>
                  <a:schemeClr val="tx2"/>
                </a:solidFill>
                <a:latin typeface="+mn-lt"/>
              </a:rPr>
              <a:t>Ministarstva kulture </a:t>
            </a:r>
            <a:r>
              <a:rPr lang="hr-HR" sz="3500" dirty="0">
                <a:solidFill>
                  <a:schemeClr val="tx2"/>
                </a:solidFill>
                <a:latin typeface="+mn-lt"/>
              </a:rPr>
              <a:t>kojeg provodi u suradnji s </a:t>
            </a:r>
            <a:r>
              <a:rPr lang="hr-HR" sz="3500" b="1" dirty="0">
                <a:solidFill>
                  <a:schemeClr val="tx2"/>
                </a:solidFill>
                <a:latin typeface="+mn-lt"/>
              </a:rPr>
              <a:t>Ministarstvom gospodarstva, poduzetništva i obrta</a:t>
            </a:r>
            <a:r>
              <a:rPr lang="hr-HR" sz="3500" dirty="0">
                <a:solidFill>
                  <a:schemeClr val="tx2"/>
                </a:solidFill>
                <a:latin typeface="+mn-lt"/>
              </a:rPr>
              <a:t> je potaknuti aktivnosti usmjerene na razvijanje novih poslovnih modela temeljenih na prepoznavanju kreativnih kompetencija kao strateških vrijednosti društva te potaknuti zapošljavanje unutar navedenih područja. Putem Programa podržat će se aktivnosti koje doprinose razvoju i jačanju kapaciteta i konkurentnosti kulturnih i kreativnih industrija, povećavaju njihovu vidljivost i potiču daljnje umrežavanje.</a:t>
            </a:r>
          </a:p>
          <a:p>
            <a:pPr marL="0" indent="0">
              <a:buNone/>
            </a:pPr>
            <a:endParaRPr lang="hr-HR" sz="3500" dirty="0">
              <a:solidFill>
                <a:schemeClr val="tx2"/>
              </a:solidFill>
              <a:latin typeface="+mn-lt"/>
            </a:endParaRPr>
          </a:p>
          <a:p>
            <a:r>
              <a:rPr lang="hr-HR" sz="3500" b="1" dirty="0">
                <a:solidFill>
                  <a:schemeClr val="tx2"/>
                </a:solidFill>
                <a:latin typeface="+mn-lt"/>
              </a:rPr>
              <a:t>Proračun</a:t>
            </a:r>
            <a:r>
              <a:rPr lang="hr-HR" sz="3500" dirty="0">
                <a:solidFill>
                  <a:schemeClr val="tx2"/>
                </a:solidFill>
                <a:latin typeface="+mn-lt"/>
              </a:rPr>
              <a:t> u 2018. godini iznosi 8. milijuna kuna</a:t>
            </a:r>
          </a:p>
          <a:p>
            <a:pPr marL="0" indent="0">
              <a:buNone/>
            </a:pPr>
            <a:endParaRPr lang="hr-HR" sz="3500" dirty="0">
              <a:solidFill>
                <a:schemeClr val="tx2"/>
              </a:solidFill>
              <a:latin typeface="+mn-lt"/>
            </a:endParaRPr>
          </a:p>
          <a:p>
            <a:r>
              <a:rPr lang="hr-HR" sz="3500" b="1" dirty="0">
                <a:solidFill>
                  <a:schemeClr val="tx2"/>
                </a:solidFill>
                <a:latin typeface="+mn-lt"/>
              </a:rPr>
              <a:t>Obuhvaćena kulturno-umjetnička područja</a:t>
            </a:r>
            <a:r>
              <a:rPr lang="hr-HR" sz="3500" dirty="0">
                <a:solidFill>
                  <a:schemeClr val="tx2"/>
                </a:solidFill>
                <a:latin typeface="+mn-lt"/>
              </a:rPr>
              <a:t>: izvedbene umjetnosti, književno-nakladnička i knjižarska djelatnost, vizualne umjetnosti, audiovizualne djelatnosti (obuhvaćaju i djelatnost razvoja i proizvodnje videoigara umjetničkog i kulturnog značaja) </a:t>
            </a:r>
          </a:p>
          <a:p>
            <a:pPr marL="0" indent="0">
              <a:buNone/>
            </a:pPr>
            <a:endParaRPr lang="hr-HR" sz="3500" dirty="0">
              <a:solidFill>
                <a:schemeClr val="tx2"/>
              </a:solidFill>
              <a:latin typeface="+mn-lt"/>
            </a:endParaRPr>
          </a:p>
          <a:p>
            <a:r>
              <a:rPr lang="hr-HR" sz="3500" b="1" dirty="0">
                <a:solidFill>
                  <a:schemeClr val="tx2"/>
                </a:solidFill>
                <a:latin typeface="+mn-lt"/>
              </a:rPr>
              <a:t>Poticajne mjere</a:t>
            </a:r>
            <a:r>
              <a:rPr lang="hr-HR" sz="3500" dirty="0">
                <a:solidFill>
                  <a:schemeClr val="tx2"/>
                </a:solidFill>
                <a:latin typeface="+mn-lt"/>
              </a:rPr>
              <a:t>: zapošljavanje i uključivanje vanjskih suradnika u poslovne procese, otvaranje i opremanja prostora, nabava opreme, promidžba, distribucija, jačanje poslovnih kapaciteta kroz stručno usavršavanje</a:t>
            </a:r>
          </a:p>
          <a:p>
            <a:pPr marL="0" indent="0">
              <a:buNone/>
            </a:pPr>
            <a:endParaRPr lang="hr-HR" sz="3500" dirty="0">
              <a:solidFill>
                <a:schemeClr val="tx2"/>
              </a:solidFill>
              <a:latin typeface="+mn-lt"/>
            </a:endParaRPr>
          </a:p>
          <a:p>
            <a:r>
              <a:rPr lang="hr-HR" sz="3500" b="1" dirty="0">
                <a:solidFill>
                  <a:schemeClr val="tx2"/>
                </a:solidFill>
                <a:latin typeface="+mn-lt"/>
              </a:rPr>
              <a:t>Prijavitelji</a:t>
            </a:r>
            <a:r>
              <a:rPr lang="hr-HR" sz="3500" dirty="0">
                <a:solidFill>
                  <a:schemeClr val="tx2"/>
                </a:solidFill>
                <a:latin typeface="+mn-lt"/>
              </a:rPr>
              <a:t>: trgovačko društvo i zadruga, obrt, ustanova (kojoj nije osnivač tijelo javne vlasti), umjetnička organizacija, djelatnosti slobodnih zanimanja (uključujući umjetnike koji obavljaju samostalnu djelatnost)</a:t>
            </a:r>
          </a:p>
          <a:p>
            <a:endParaRPr lang="en-US" dirty="0"/>
          </a:p>
        </p:txBody>
      </p:sp>
    </p:spTree>
    <p:extLst>
      <p:ext uri="{BB962C8B-B14F-4D97-AF65-F5344CB8AC3E}">
        <p14:creationId xmlns:p14="http://schemas.microsoft.com/office/powerpoint/2010/main" val="1732667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79B8-DED2-4524-B8DF-1B24E635DBFC}"/>
              </a:ext>
            </a:extLst>
          </p:cNvPr>
          <p:cNvSpPr>
            <a:spLocks noGrp="1"/>
          </p:cNvSpPr>
          <p:nvPr>
            <p:ph type="title"/>
          </p:nvPr>
        </p:nvSpPr>
        <p:spPr/>
        <p:txBody>
          <a:bodyPr>
            <a:normAutofit/>
          </a:bodyPr>
          <a:lstStyle/>
          <a:p>
            <a:r>
              <a:rPr lang="it-IT" sz="3600" b="1" dirty="0">
                <a:latin typeface="+mn-lt"/>
              </a:rPr>
              <a:t>d) </a:t>
            </a:r>
            <a:r>
              <a:rPr lang="hr-HR" sz="3600" b="1" dirty="0">
                <a:latin typeface="+mn-lt"/>
              </a:rPr>
              <a:t>Investicijski</a:t>
            </a:r>
            <a:r>
              <a:rPr lang="it-IT" sz="3600" b="1" dirty="0">
                <a:latin typeface="+mn-lt"/>
              </a:rPr>
              <a:t> projekti – novi pristup</a:t>
            </a:r>
            <a:endParaRPr lang="en-US" sz="3600" b="1" dirty="0">
              <a:latin typeface="+mn-lt"/>
            </a:endParaRPr>
          </a:p>
        </p:txBody>
      </p:sp>
      <p:sp>
        <p:nvSpPr>
          <p:cNvPr id="3" name="Content Placeholder 2">
            <a:extLst>
              <a:ext uri="{FF2B5EF4-FFF2-40B4-BE49-F238E27FC236}">
                <a16:creationId xmlns:a16="http://schemas.microsoft.com/office/drawing/2014/main" id="{80F47A84-514D-4767-832A-7DF88F434FE9}"/>
              </a:ext>
            </a:extLst>
          </p:cNvPr>
          <p:cNvSpPr>
            <a:spLocks noGrp="1"/>
          </p:cNvSpPr>
          <p:nvPr>
            <p:ph idx="1"/>
          </p:nvPr>
        </p:nvSpPr>
        <p:spPr>
          <a:xfrm>
            <a:off x="609600" y="1283517"/>
            <a:ext cx="10972800" cy="5419288"/>
          </a:xfrm>
        </p:spPr>
        <p:txBody>
          <a:bodyPr>
            <a:normAutofit fontScale="92500" lnSpcReduction="20000"/>
          </a:bodyPr>
          <a:lstStyle/>
          <a:p>
            <a:r>
              <a:rPr lang="hr-HR" b="1" dirty="0">
                <a:solidFill>
                  <a:schemeClr val="tx2"/>
                </a:solidFill>
                <a:latin typeface="+mn-lt"/>
              </a:rPr>
              <a:t>Cilj</a:t>
            </a:r>
            <a:r>
              <a:rPr lang="hr-HR" dirty="0">
                <a:solidFill>
                  <a:schemeClr val="tx2"/>
                </a:solidFill>
                <a:latin typeface="+mn-lt"/>
              </a:rPr>
              <a:t> je podrška razvoju kulturne infrastrukture i participacije u kulturnom životu, sukladno točki 1.1.3. Strateškog plana Ministarstva kulture za razdoblje 2019. − 2021. godine</a:t>
            </a:r>
          </a:p>
          <a:p>
            <a:pPr marL="0" indent="0">
              <a:buNone/>
            </a:pPr>
            <a:endParaRPr lang="hr-HR" dirty="0">
              <a:solidFill>
                <a:schemeClr val="tx2"/>
              </a:solidFill>
              <a:latin typeface="+mn-lt"/>
            </a:endParaRPr>
          </a:p>
          <a:p>
            <a:r>
              <a:rPr lang="hr-HR" b="1" dirty="0">
                <a:solidFill>
                  <a:schemeClr val="tx2"/>
                </a:solidFill>
                <a:latin typeface="+mn-lt"/>
              </a:rPr>
              <a:t>Prihvatljive aktivnosti </a:t>
            </a:r>
            <a:r>
              <a:rPr lang="hr-HR" dirty="0">
                <a:solidFill>
                  <a:schemeClr val="tx2"/>
                </a:solidFill>
                <a:latin typeface="+mn-lt"/>
              </a:rPr>
              <a:t>su: Razvoj kulturne infrastrukture kojima se potiče participacija u kulturnom životu, Jačanje kapaciteta prihvatljivih prijavitelja za obavljanje djelatnosti i/ili provedbu programa i projekata</a:t>
            </a:r>
          </a:p>
          <a:p>
            <a:pPr marL="0" indent="0">
              <a:buNone/>
            </a:pPr>
            <a:endParaRPr lang="hr-HR" dirty="0">
              <a:solidFill>
                <a:schemeClr val="tx2"/>
              </a:solidFill>
              <a:latin typeface="+mn-lt"/>
            </a:endParaRPr>
          </a:p>
          <a:p>
            <a:r>
              <a:rPr lang="hr-HR" b="1" dirty="0">
                <a:solidFill>
                  <a:schemeClr val="tx2"/>
                </a:solidFill>
                <a:latin typeface="+mn-lt"/>
              </a:rPr>
              <a:t>Prihvatljivi prijavitelji </a:t>
            </a:r>
            <a:r>
              <a:rPr lang="hr-HR" dirty="0">
                <a:solidFill>
                  <a:schemeClr val="tx2"/>
                </a:solidFill>
                <a:latin typeface="+mn-lt"/>
              </a:rPr>
              <a:t>su: Javna ustanova u kulturi, umjetnička organizacija, udruga u području kulture i umjetnosti, zaklada koja u svom temeljnom aktu ima navedenu kulturnu, odnosno umjetničku djelatnost, jedinica lokalne i područne (regionalne) samouprave</a:t>
            </a:r>
          </a:p>
          <a:p>
            <a:endParaRPr lang="en-US" dirty="0"/>
          </a:p>
        </p:txBody>
      </p:sp>
    </p:spTree>
    <p:extLst>
      <p:ext uri="{BB962C8B-B14F-4D97-AF65-F5344CB8AC3E}">
        <p14:creationId xmlns:p14="http://schemas.microsoft.com/office/powerpoint/2010/main" val="444345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B497-CC17-4BFB-BBDB-42A8A8BADD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C819C7-B305-448A-A300-754F138927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65C3792-7007-43CE-AC14-409FD8B5F822}"/>
              </a:ext>
            </a:extLst>
          </p:cNvPr>
          <p:cNvPicPr>
            <a:picLocks noChangeAspect="1"/>
          </p:cNvPicPr>
          <p:nvPr/>
        </p:nvPicPr>
        <p:blipFill>
          <a:blip r:embed="rId2"/>
          <a:stretch>
            <a:fillRect/>
          </a:stretch>
        </p:blipFill>
        <p:spPr>
          <a:xfrm>
            <a:off x="609600" y="452795"/>
            <a:ext cx="10560000" cy="5940000"/>
          </a:xfrm>
          <a:prstGeom prst="rect">
            <a:avLst/>
          </a:prstGeom>
        </p:spPr>
      </p:pic>
    </p:spTree>
    <p:extLst>
      <p:ext uri="{BB962C8B-B14F-4D97-AF65-F5344CB8AC3E}">
        <p14:creationId xmlns:p14="http://schemas.microsoft.com/office/powerpoint/2010/main" val="2308770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302005" y="333378"/>
            <a:ext cx="11518084" cy="1080120"/>
          </a:xfrm>
        </p:spPr>
        <p:txBody>
          <a:bodyPr>
            <a:normAutofit fontScale="90000"/>
          </a:bodyPr>
          <a:lstStyle/>
          <a:p>
            <a:r>
              <a:rPr lang="hr-HR" sz="3000" b="1" dirty="0">
                <a:solidFill>
                  <a:prstClr val="white"/>
                </a:solidFill>
                <a:latin typeface="+mn-lt"/>
                <a:ea typeface="VladaRHSans Bk" panose="02000000000000000000" pitchFamily="50" charset="-18"/>
              </a:rPr>
              <a:t>4. Predstavljanje Razvojnog sporazuma za područje Slavonije, Baranje i Srijema</a:t>
            </a:r>
            <a:br>
              <a:rPr lang="hr-HR" sz="2600" dirty="0">
                <a:latin typeface="+mn-lt"/>
              </a:rPr>
            </a:br>
            <a:endParaRPr lang="hr-HR" sz="2600" dirty="0">
              <a:latin typeface="+mn-lt"/>
            </a:endParaRPr>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964733" y="1412777"/>
            <a:ext cx="10352015" cy="4713387"/>
          </a:xfrm>
        </p:spPr>
        <p:txBody>
          <a:bodyPr>
            <a:normAutofit/>
          </a:bodyPr>
          <a:lstStyle/>
          <a:p>
            <a:pPr marL="0" indent="0">
              <a:lnSpc>
                <a:spcPct val="80000"/>
              </a:lnSpc>
              <a:buNone/>
            </a:pPr>
            <a:r>
              <a:rPr lang="hr-HR" sz="2400" dirty="0">
                <a:solidFill>
                  <a:schemeClr val="tx2"/>
                </a:solidFill>
                <a:latin typeface="+mn-lt"/>
              </a:rPr>
              <a:t>CILJEVI SURADNJE</a:t>
            </a:r>
          </a:p>
          <a:p>
            <a:pPr marL="0" indent="0">
              <a:lnSpc>
                <a:spcPct val="80000"/>
              </a:lnSpc>
              <a:buNone/>
            </a:pPr>
            <a:endParaRPr lang="hr-HR" sz="2400" dirty="0">
              <a:solidFill>
                <a:schemeClr val="tx2"/>
              </a:solidFill>
              <a:latin typeface="+mn-lt"/>
            </a:endParaRPr>
          </a:p>
          <a:p>
            <a:pPr>
              <a:lnSpc>
                <a:spcPct val="80000"/>
              </a:lnSpc>
            </a:pPr>
            <a:r>
              <a:rPr lang="hr-HR" sz="2400" b="1" dirty="0">
                <a:solidFill>
                  <a:schemeClr val="tx2"/>
                </a:solidFill>
                <a:latin typeface="+mn-lt"/>
              </a:rPr>
              <a:t>Sklapanjem razvojnog sporazuma namjerava se:</a:t>
            </a:r>
          </a:p>
          <a:p>
            <a:pPr marL="0" indent="0">
              <a:lnSpc>
                <a:spcPct val="80000"/>
              </a:lnSpc>
              <a:buNone/>
            </a:pPr>
            <a:endParaRPr lang="hr-HR" sz="2400" b="1" dirty="0">
              <a:solidFill>
                <a:schemeClr val="tx2"/>
              </a:solidFill>
              <a:latin typeface="+mn-lt"/>
            </a:endParaRPr>
          </a:p>
          <a:p>
            <a:pPr marL="685800" lvl="2" indent="-285750">
              <a:lnSpc>
                <a:spcPct val="80000"/>
              </a:lnSpc>
              <a:buFontTx/>
              <a:buChar char="‐"/>
            </a:pPr>
            <a:r>
              <a:rPr lang="hr-HR" dirty="0">
                <a:solidFill>
                  <a:schemeClr val="tx2"/>
                </a:solidFill>
                <a:latin typeface="+mn-lt"/>
              </a:rPr>
              <a:t>jačati konkurentnost i uravnotežiti regionalni razvoj</a:t>
            </a:r>
          </a:p>
          <a:p>
            <a:pPr marL="685800" lvl="2" indent="-285750">
              <a:lnSpc>
                <a:spcPct val="80000"/>
              </a:lnSpc>
              <a:buFontTx/>
              <a:buChar char="‐"/>
            </a:pPr>
            <a:r>
              <a:rPr lang="hr-HR" dirty="0">
                <a:solidFill>
                  <a:schemeClr val="tx2"/>
                </a:solidFill>
                <a:latin typeface="+mn-lt"/>
              </a:rPr>
              <a:t>koncipirati odgovor na ključne društvene izazove</a:t>
            </a:r>
          </a:p>
          <a:p>
            <a:pPr marL="685800" lvl="2" indent="-285750">
              <a:lnSpc>
                <a:spcPct val="80000"/>
              </a:lnSpc>
              <a:buFontTx/>
              <a:buChar char="‐"/>
            </a:pPr>
            <a:r>
              <a:rPr lang="hr-HR" dirty="0">
                <a:solidFill>
                  <a:schemeClr val="tx2"/>
                </a:solidFill>
                <a:latin typeface="+mn-lt"/>
              </a:rPr>
              <a:t>smanjiti siromaštvo i povećati standard jedinica područne (regionalne) samouprave za koje se sklapa razvojni sporazum</a:t>
            </a:r>
          </a:p>
        </p:txBody>
      </p:sp>
    </p:spTree>
    <p:extLst>
      <p:ext uri="{BB962C8B-B14F-4D97-AF65-F5344CB8AC3E}">
        <p14:creationId xmlns:p14="http://schemas.microsoft.com/office/powerpoint/2010/main" val="23190616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6908-3E62-4428-A64F-A2198794B544}"/>
              </a:ext>
            </a:extLst>
          </p:cNvPr>
          <p:cNvSpPr>
            <a:spLocks noGrp="1"/>
          </p:cNvSpPr>
          <p:nvPr>
            <p:ph type="title"/>
          </p:nvPr>
        </p:nvSpPr>
        <p:spPr/>
        <p:txBody>
          <a:bodyPr>
            <a:normAutofit/>
          </a:bodyPr>
          <a:lstStyle/>
          <a:p>
            <a:r>
              <a:rPr lang="en-US" sz="3600" b="1" dirty="0">
                <a:latin typeface="+mn-lt"/>
              </a:rPr>
              <a:t>ARHEOLOŠKI PARK VUČEDOL</a:t>
            </a:r>
          </a:p>
        </p:txBody>
      </p:sp>
      <p:pic>
        <p:nvPicPr>
          <p:cNvPr id="7" name="Content Placeholder 6">
            <a:extLst>
              <a:ext uri="{FF2B5EF4-FFF2-40B4-BE49-F238E27FC236}">
                <a16:creationId xmlns:a16="http://schemas.microsoft.com/office/drawing/2014/main" id="{8946AD74-6E5E-4B0C-9EE3-0C5608C5E880}"/>
              </a:ext>
            </a:extLst>
          </p:cNvPr>
          <p:cNvPicPr>
            <a:picLocks noGrp="1" noChangeAspect="1"/>
          </p:cNvPicPr>
          <p:nvPr>
            <p:ph idx="1"/>
          </p:nvPr>
        </p:nvPicPr>
        <p:blipFill>
          <a:blip r:embed="rId2"/>
          <a:stretch>
            <a:fillRect/>
          </a:stretch>
        </p:blipFill>
        <p:spPr>
          <a:xfrm>
            <a:off x="780176" y="1292545"/>
            <a:ext cx="9311780" cy="5631409"/>
          </a:xfrm>
          <a:prstGeom prst="rect">
            <a:avLst/>
          </a:prstGeom>
        </p:spPr>
      </p:pic>
    </p:spTree>
    <p:extLst>
      <p:ext uri="{BB962C8B-B14F-4D97-AF65-F5344CB8AC3E}">
        <p14:creationId xmlns:p14="http://schemas.microsoft.com/office/powerpoint/2010/main" val="1890236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49FA-232D-4FB7-9D98-352F2F84DB0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5A2E6AB-84A2-445A-81EA-A927AEBF2A8D}"/>
              </a:ext>
            </a:extLst>
          </p:cNvPr>
          <p:cNvPicPr>
            <a:picLocks noGrp="1" noChangeAspect="1"/>
          </p:cNvPicPr>
          <p:nvPr>
            <p:ph idx="1"/>
          </p:nvPr>
        </p:nvPicPr>
        <p:blipFill>
          <a:blip r:embed="rId2"/>
          <a:stretch>
            <a:fillRect/>
          </a:stretch>
        </p:blipFill>
        <p:spPr>
          <a:xfrm>
            <a:off x="2050560" y="314608"/>
            <a:ext cx="8090880" cy="6192000"/>
          </a:xfrm>
          <a:prstGeom prst="rect">
            <a:avLst/>
          </a:prstGeom>
        </p:spPr>
      </p:pic>
      <p:pic>
        <p:nvPicPr>
          <p:cNvPr id="5" name="Picture 4">
            <a:extLst>
              <a:ext uri="{FF2B5EF4-FFF2-40B4-BE49-F238E27FC236}">
                <a16:creationId xmlns:a16="http://schemas.microsoft.com/office/drawing/2014/main" id="{259D3557-E134-4DBE-92BE-E2C3AEAA0DA3}"/>
              </a:ext>
            </a:extLst>
          </p:cNvPr>
          <p:cNvPicPr>
            <a:picLocks noChangeAspect="1"/>
          </p:cNvPicPr>
          <p:nvPr/>
        </p:nvPicPr>
        <p:blipFill>
          <a:blip r:embed="rId3"/>
          <a:stretch>
            <a:fillRect/>
          </a:stretch>
        </p:blipFill>
        <p:spPr>
          <a:xfrm>
            <a:off x="9280001" y="388735"/>
            <a:ext cx="2377646" cy="1365622"/>
          </a:xfrm>
          <a:prstGeom prst="rect">
            <a:avLst/>
          </a:prstGeom>
        </p:spPr>
      </p:pic>
      <p:pic>
        <p:nvPicPr>
          <p:cNvPr id="6" name="Picture 5">
            <a:extLst>
              <a:ext uri="{FF2B5EF4-FFF2-40B4-BE49-F238E27FC236}">
                <a16:creationId xmlns:a16="http://schemas.microsoft.com/office/drawing/2014/main" id="{E11E2B4B-6DDE-4822-B08B-5726FFF21D2B}"/>
              </a:ext>
            </a:extLst>
          </p:cNvPr>
          <p:cNvPicPr>
            <a:picLocks noChangeAspect="1"/>
          </p:cNvPicPr>
          <p:nvPr/>
        </p:nvPicPr>
        <p:blipFill>
          <a:blip r:embed="rId4"/>
          <a:stretch>
            <a:fillRect/>
          </a:stretch>
        </p:blipFill>
        <p:spPr>
          <a:xfrm>
            <a:off x="703059" y="4494754"/>
            <a:ext cx="4249280" cy="2011854"/>
          </a:xfrm>
          <a:prstGeom prst="rect">
            <a:avLst/>
          </a:prstGeom>
        </p:spPr>
      </p:pic>
    </p:spTree>
    <p:extLst>
      <p:ext uri="{BB962C8B-B14F-4D97-AF65-F5344CB8AC3E}">
        <p14:creationId xmlns:p14="http://schemas.microsoft.com/office/powerpoint/2010/main" val="540819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F16D-F8D6-4F7C-8109-2C3B0519C0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93B60D3-E539-472C-9B33-D05FD5F85BC6}"/>
              </a:ext>
            </a:extLst>
          </p:cNvPr>
          <p:cNvPicPr>
            <a:picLocks noGrp="1" noChangeAspect="1"/>
          </p:cNvPicPr>
          <p:nvPr>
            <p:ph idx="1"/>
          </p:nvPr>
        </p:nvPicPr>
        <p:blipFill>
          <a:blip r:embed="rId2"/>
          <a:stretch>
            <a:fillRect/>
          </a:stretch>
        </p:blipFill>
        <p:spPr>
          <a:xfrm>
            <a:off x="133378" y="368928"/>
            <a:ext cx="10176001" cy="5724000"/>
          </a:xfrm>
          <a:prstGeom prst="rect">
            <a:avLst/>
          </a:prstGeom>
        </p:spPr>
      </p:pic>
      <p:pic>
        <p:nvPicPr>
          <p:cNvPr id="5" name="Picture 4">
            <a:extLst>
              <a:ext uri="{FF2B5EF4-FFF2-40B4-BE49-F238E27FC236}">
                <a16:creationId xmlns:a16="http://schemas.microsoft.com/office/drawing/2014/main" id="{28C709EC-67DC-46E9-9DE3-02D2D98F3F98}"/>
              </a:ext>
            </a:extLst>
          </p:cNvPr>
          <p:cNvPicPr>
            <a:picLocks noChangeAspect="1"/>
          </p:cNvPicPr>
          <p:nvPr/>
        </p:nvPicPr>
        <p:blipFill>
          <a:blip r:embed="rId3"/>
          <a:stretch>
            <a:fillRect/>
          </a:stretch>
        </p:blipFill>
        <p:spPr>
          <a:xfrm>
            <a:off x="7296406" y="178198"/>
            <a:ext cx="4762216" cy="2376000"/>
          </a:xfrm>
          <a:prstGeom prst="rect">
            <a:avLst/>
          </a:prstGeom>
        </p:spPr>
      </p:pic>
    </p:spTree>
    <p:extLst>
      <p:ext uri="{BB962C8B-B14F-4D97-AF65-F5344CB8AC3E}">
        <p14:creationId xmlns:p14="http://schemas.microsoft.com/office/powerpoint/2010/main" val="4192713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F5CB6-DF6D-44C3-B42F-1A52487CEC29}"/>
              </a:ext>
            </a:extLst>
          </p:cNvPr>
          <p:cNvSpPr>
            <a:spLocks noGrp="1"/>
          </p:cNvSpPr>
          <p:nvPr>
            <p:ph type="title"/>
          </p:nvPr>
        </p:nvSpPr>
        <p:spPr/>
        <p:txBody>
          <a:bodyPr>
            <a:normAutofit/>
          </a:bodyPr>
          <a:lstStyle/>
          <a:p>
            <a:r>
              <a:rPr lang="hr-HR" sz="3600" b="1" dirty="0">
                <a:latin typeface="+mn-lt"/>
              </a:rPr>
              <a:t>Europski socijalni fond (ESF)</a:t>
            </a:r>
          </a:p>
        </p:txBody>
      </p:sp>
      <p:sp>
        <p:nvSpPr>
          <p:cNvPr id="3" name="Content Placeholder 2">
            <a:extLst>
              <a:ext uri="{FF2B5EF4-FFF2-40B4-BE49-F238E27FC236}">
                <a16:creationId xmlns:a16="http://schemas.microsoft.com/office/drawing/2014/main" id="{BF4DC937-886F-48DC-902B-1C8AD79F9596}"/>
              </a:ext>
            </a:extLst>
          </p:cNvPr>
          <p:cNvSpPr>
            <a:spLocks noGrp="1"/>
          </p:cNvSpPr>
          <p:nvPr>
            <p:ph idx="1"/>
          </p:nvPr>
        </p:nvSpPr>
        <p:spPr>
          <a:xfrm>
            <a:off x="609600" y="1426129"/>
            <a:ext cx="10972800" cy="5142452"/>
          </a:xfrm>
        </p:spPr>
        <p:txBody>
          <a:bodyPr>
            <a:normAutofit fontScale="77500" lnSpcReduction="20000"/>
          </a:bodyPr>
          <a:lstStyle/>
          <a:p>
            <a:r>
              <a:rPr lang="hr-HR" b="1" dirty="0">
                <a:solidFill>
                  <a:schemeClr val="tx2"/>
                </a:solidFill>
                <a:latin typeface="+mn-lt"/>
              </a:rPr>
              <a:t>UMJETNOST I KULTURA ZA MLADE</a:t>
            </a:r>
          </a:p>
          <a:p>
            <a:pPr marL="400050" lvl="1" indent="0">
              <a:buNone/>
            </a:pPr>
            <a:r>
              <a:rPr lang="hr-HR" dirty="0">
                <a:solidFill>
                  <a:schemeClr val="tx2"/>
                </a:solidFill>
                <a:latin typeface="+mn-lt"/>
              </a:rPr>
              <a:t>Bolja socijalna uključenost mladih u RH, posebno mladih u nepovoljnom položaju, kroz veće sudjelovanje u umjetničkim i kulturnim aktivnostima i sadržajima (Iznos: 18.000.000,00 kn) </a:t>
            </a:r>
          </a:p>
          <a:p>
            <a:pPr marL="400050" lvl="1" indent="0">
              <a:buNone/>
            </a:pPr>
            <a:endParaRPr lang="hr-HR" dirty="0">
              <a:solidFill>
                <a:schemeClr val="tx2"/>
              </a:solidFill>
              <a:latin typeface="+mn-lt"/>
            </a:endParaRPr>
          </a:p>
          <a:p>
            <a:r>
              <a:rPr lang="hr-HR" b="1" dirty="0">
                <a:solidFill>
                  <a:schemeClr val="tx2"/>
                </a:solidFill>
                <a:latin typeface="+mn-lt"/>
              </a:rPr>
              <a:t>UMJETNOST I KULTURA 54+</a:t>
            </a:r>
          </a:p>
          <a:p>
            <a:pPr marL="400050" lvl="1" indent="0">
              <a:buNone/>
            </a:pPr>
            <a:r>
              <a:rPr lang="hr-HR" dirty="0">
                <a:solidFill>
                  <a:schemeClr val="tx2"/>
                </a:solidFill>
                <a:latin typeface="+mn-lt"/>
              </a:rPr>
              <a:t>Socijalno uključivanje i unaprjeđenje kvalitete života umirovljenih osoba, starijih osoba te nezaposlenih preko 54 godine starosti kroz sudjelovanje u kulturnim i umjetničkim aktivnostima (Iznos: 20.000.000,00 kn) </a:t>
            </a:r>
          </a:p>
          <a:p>
            <a:pPr marL="400050" lvl="1" indent="0">
              <a:buNone/>
            </a:pPr>
            <a:endParaRPr lang="hr-HR" dirty="0">
              <a:solidFill>
                <a:schemeClr val="tx2"/>
              </a:solidFill>
              <a:latin typeface="+mn-lt"/>
            </a:endParaRPr>
          </a:p>
          <a:p>
            <a:r>
              <a:rPr lang="hr-HR" b="1" dirty="0">
                <a:solidFill>
                  <a:schemeClr val="tx2"/>
                </a:solidFill>
                <a:latin typeface="+mn-lt"/>
              </a:rPr>
              <a:t>KULTURA U CENTRU – POTPORA JAVNO – CIVILNOM PARTNERSTVU U KULTURI</a:t>
            </a:r>
          </a:p>
          <a:p>
            <a:pPr marL="400050" lvl="1" indent="0">
              <a:buNone/>
            </a:pPr>
            <a:r>
              <a:rPr lang="hr-HR" dirty="0">
                <a:solidFill>
                  <a:schemeClr val="tx2"/>
                </a:solidFill>
                <a:latin typeface="+mn-lt"/>
              </a:rPr>
              <a:t>Unapređenje postojećih i uspostava novih modela sudioničkog upravljanja u kulturi kao i jačanje kapaciteta dionika (zaposlenika javnog sektora i organizacija civilnog društva) te poticanje umrežavanja kroz takav model upravljanja (50.000.000,00 kn)</a:t>
            </a:r>
          </a:p>
          <a:p>
            <a:endParaRPr lang="hr-HR" dirty="0">
              <a:solidFill>
                <a:schemeClr val="tx2"/>
              </a:solidFill>
              <a:latin typeface="+mn-lt"/>
            </a:endParaRPr>
          </a:p>
        </p:txBody>
      </p:sp>
      <p:pic>
        <p:nvPicPr>
          <p:cNvPr id="4" name="Picture 3">
            <a:extLst>
              <a:ext uri="{FF2B5EF4-FFF2-40B4-BE49-F238E27FC236}">
                <a16:creationId xmlns:a16="http://schemas.microsoft.com/office/drawing/2014/main" id="{762E4C02-4B5A-46A1-A134-72812F8BBBAA}"/>
              </a:ext>
            </a:extLst>
          </p:cNvPr>
          <p:cNvPicPr>
            <a:picLocks noChangeAspect="1"/>
          </p:cNvPicPr>
          <p:nvPr/>
        </p:nvPicPr>
        <p:blipFill>
          <a:blip r:embed="rId2"/>
          <a:stretch>
            <a:fillRect/>
          </a:stretch>
        </p:blipFill>
        <p:spPr>
          <a:xfrm>
            <a:off x="10284902" y="160091"/>
            <a:ext cx="1686895" cy="1664857"/>
          </a:xfrm>
          <a:prstGeom prst="rect">
            <a:avLst/>
          </a:prstGeom>
        </p:spPr>
      </p:pic>
    </p:spTree>
    <p:extLst>
      <p:ext uri="{BB962C8B-B14F-4D97-AF65-F5344CB8AC3E}">
        <p14:creationId xmlns:p14="http://schemas.microsoft.com/office/powerpoint/2010/main" val="2706977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8BD5-7110-4240-849B-459E348EEF5E}"/>
              </a:ext>
            </a:extLst>
          </p:cNvPr>
          <p:cNvSpPr>
            <a:spLocks noGrp="1"/>
          </p:cNvSpPr>
          <p:nvPr>
            <p:ph type="title"/>
          </p:nvPr>
        </p:nvSpPr>
        <p:spPr/>
        <p:txBody>
          <a:bodyPr>
            <a:normAutofit fontScale="90000"/>
          </a:bodyPr>
          <a:lstStyle/>
          <a:p>
            <a:r>
              <a:rPr lang="hr-HR" b="1" dirty="0">
                <a:latin typeface="+mn-lt"/>
              </a:rPr>
              <a:t>Umjetnost i kultura za mlade – projekti koji se provode na području Slavonije, Baranje i Srijema</a:t>
            </a:r>
          </a:p>
        </p:txBody>
      </p:sp>
      <p:pic>
        <p:nvPicPr>
          <p:cNvPr id="4" name="Content Placeholder 3">
            <a:extLst>
              <a:ext uri="{FF2B5EF4-FFF2-40B4-BE49-F238E27FC236}">
                <a16:creationId xmlns:a16="http://schemas.microsoft.com/office/drawing/2014/main" id="{D6008992-9426-45A9-817E-B5125608E349}"/>
              </a:ext>
            </a:extLst>
          </p:cNvPr>
          <p:cNvPicPr>
            <a:picLocks noGrp="1" noChangeAspect="1"/>
          </p:cNvPicPr>
          <p:nvPr>
            <p:ph idx="1"/>
          </p:nvPr>
        </p:nvPicPr>
        <p:blipFill>
          <a:blip r:embed="rId2"/>
          <a:stretch>
            <a:fillRect/>
          </a:stretch>
        </p:blipFill>
        <p:spPr>
          <a:xfrm>
            <a:off x="609600" y="1333850"/>
            <a:ext cx="9554192" cy="5394121"/>
          </a:xfrm>
          <a:prstGeom prst="rect">
            <a:avLst/>
          </a:prstGeom>
        </p:spPr>
      </p:pic>
      <p:pic>
        <p:nvPicPr>
          <p:cNvPr id="5" name="Picture 4">
            <a:extLst>
              <a:ext uri="{FF2B5EF4-FFF2-40B4-BE49-F238E27FC236}">
                <a16:creationId xmlns:a16="http://schemas.microsoft.com/office/drawing/2014/main" id="{EEAFB531-1B42-442F-81CD-08AA1D90E1C8}"/>
              </a:ext>
            </a:extLst>
          </p:cNvPr>
          <p:cNvPicPr>
            <a:picLocks noChangeAspect="1"/>
          </p:cNvPicPr>
          <p:nvPr/>
        </p:nvPicPr>
        <p:blipFill>
          <a:blip r:embed="rId3"/>
          <a:stretch>
            <a:fillRect/>
          </a:stretch>
        </p:blipFill>
        <p:spPr>
          <a:xfrm>
            <a:off x="10163792" y="746046"/>
            <a:ext cx="1859441" cy="1835055"/>
          </a:xfrm>
          <a:prstGeom prst="rect">
            <a:avLst/>
          </a:prstGeom>
        </p:spPr>
      </p:pic>
    </p:spTree>
    <p:extLst>
      <p:ext uri="{BB962C8B-B14F-4D97-AF65-F5344CB8AC3E}">
        <p14:creationId xmlns:p14="http://schemas.microsoft.com/office/powerpoint/2010/main" val="3598868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3600" b="1" dirty="0">
                <a:latin typeface="+mn-lt"/>
              </a:rPr>
              <a:t>ZAKLJUČAK</a:t>
            </a:r>
          </a:p>
        </p:txBody>
      </p:sp>
      <p:sp>
        <p:nvSpPr>
          <p:cNvPr id="3" name="Rezervirano mjesto sadržaja 2"/>
          <p:cNvSpPr>
            <a:spLocks noGrp="1"/>
          </p:cNvSpPr>
          <p:nvPr>
            <p:ph idx="1"/>
          </p:nvPr>
        </p:nvSpPr>
        <p:spPr>
          <a:xfrm>
            <a:off x="609600" y="1600201"/>
            <a:ext cx="10972800" cy="4934823"/>
          </a:xfrm>
        </p:spPr>
        <p:txBody>
          <a:bodyPr>
            <a:normAutofit fontScale="85000" lnSpcReduction="20000"/>
          </a:bodyPr>
          <a:lstStyle/>
          <a:p>
            <a:pPr algn="just"/>
            <a:r>
              <a:rPr lang="hr-HR" dirty="0">
                <a:solidFill>
                  <a:schemeClr val="tx2"/>
                </a:solidFill>
                <a:latin typeface="+mn-lt"/>
              </a:rPr>
              <a:t>Kultura i uz nju vezana kulturna infrastruktura jedne su od javnih politika koje su identificirane kao razvojni elementi područja Slavonije, Baranje i Srijema. Obnovom kulturne baštine i ulaganjem u kulturnu infrastrukturu stvaraju se preduvjeti za razvoj kontinentalnog kulturnog turizma. Ulaganjem u kulturno-umjetničke projekte podiže se razina kulturne osviještenosti kao i razina participacije u kulturi što pridonosi kvalitativnom i kvantitativnom razvoju publike i sve većim potrebama za kulturnim sadržajima.</a:t>
            </a:r>
          </a:p>
          <a:p>
            <a:pPr marL="0" indent="0" algn="just">
              <a:buNone/>
            </a:pPr>
            <a:endParaRPr lang="hr-HR" dirty="0">
              <a:solidFill>
                <a:schemeClr val="tx2"/>
              </a:solidFill>
              <a:latin typeface="+mn-lt"/>
            </a:endParaRPr>
          </a:p>
          <a:p>
            <a:pPr algn="just"/>
            <a:r>
              <a:rPr lang="hr-HR" dirty="0">
                <a:solidFill>
                  <a:schemeClr val="tx2"/>
                </a:solidFill>
                <a:latin typeface="+mn-lt"/>
              </a:rPr>
              <a:t>Stoga financiranje kulturnih projekata na ovome području putem redovnog i posebnih poziva za predlaganje programa javnih potreba u kulturi RH kao i kroz Operativni program Konkurentnost i kohezija te Operativni program Učinkoviti ljudski potencijali, doprinijet će daljnjem ravnomjernom regionalnom kulturnom razvoju Republike Hrvatske.</a:t>
            </a:r>
          </a:p>
          <a:p>
            <a:endParaRPr lang="hr-HR" dirty="0"/>
          </a:p>
        </p:txBody>
      </p:sp>
    </p:spTree>
    <p:extLst>
      <p:ext uri="{BB962C8B-B14F-4D97-AF65-F5344CB8AC3E}">
        <p14:creationId xmlns:p14="http://schemas.microsoft.com/office/powerpoint/2010/main" val="2099718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38BAF-C87C-4612-9C8D-E25F3508DC0A}"/>
              </a:ext>
            </a:extLst>
          </p:cNvPr>
          <p:cNvSpPr>
            <a:spLocks noGrp="1"/>
          </p:cNvSpPr>
          <p:nvPr>
            <p:ph type="title"/>
          </p:nvPr>
        </p:nvSpPr>
        <p:spPr/>
        <p:txBody>
          <a:bodyPr>
            <a:normAutofit/>
          </a:bodyPr>
          <a:lstStyle/>
          <a:p>
            <a:r>
              <a:rPr lang="hr-HR" sz="2800" b="1" dirty="0">
                <a:latin typeface="+mn-lt"/>
              </a:rPr>
              <a:t>8. Razno</a:t>
            </a:r>
          </a:p>
        </p:txBody>
      </p:sp>
    </p:spTree>
    <p:extLst>
      <p:ext uri="{BB962C8B-B14F-4D97-AF65-F5344CB8AC3E}">
        <p14:creationId xmlns:p14="http://schemas.microsoft.com/office/powerpoint/2010/main" val="2466272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ctr">
              <a:buNone/>
            </a:pPr>
            <a:endParaRPr lang="hr-HR" dirty="0"/>
          </a:p>
          <a:p>
            <a:pPr marL="0" indent="0" algn="ctr">
              <a:buNone/>
            </a:pPr>
            <a:endParaRPr lang="hr-HR" dirty="0"/>
          </a:p>
          <a:p>
            <a:pPr marL="0" indent="0" algn="ctr">
              <a:buNone/>
            </a:pPr>
            <a:r>
              <a:rPr lang="hr-HR" b="1" dirty="0">
                <a:solidFill>
                  <a:schemeClr val="tx2"/>
                </a:solidFill>
                <a:latin typeface="+mn-lt"/>
                <a:ea typeface="VladaRHSans Bk" panose="02000000000000000000" pitchFamily="50" charset="-18"/>
              </a:rPr>
              <a:t>Zahvaljujemo na pozornosti!</a:t>
            </a:r>
          </a:p>
          <a:p>
            <a:pPr algn="ctr">
              <a:spcBef>
                <a:spcPct val="50000"/>
              </a:spcBef>
              <a:buNone/>
            </a:pPr>
            <a:endParaRPr lang="hr-HR" altLang="sr-Latn-RS" sz="1400" dirty="0">
              <a:solidFill>
                <a:schemeClr val="tx2"/>
              </a:solidFill>
              <a:latin typeface="+mn-lt"/>
              <a:ea typeface="VladaRHSans Bk" panose="02000000000000000000" pitchFamily="50" charset="-18"/>
            </a:endParaRPr>
          </a:p>
          <a:p>
            <a:pPr algn="ctr">
              <a:spcBef>
                <a:spcPct val="50000"/>
              </a:spcBef>
              <a:buNone/>
            </a:pPr>
            <a:endParaRPr lang="hr-HR" altLang="sr-Latn-RS" sz="1400" dirty="0">
              <a:solidFill>
                <a:schemeClr val="tx2"/>
              </a:solidFill>
              <a:latin typeface="+mn-lt"/>
              <a:ea typeface="VladaRHSans Bk" panose="02000000000000000000" pitchFamily="50" charset="-18"/>
            </a:endParaRPr>
          </a:p>
          <a:p>
            <a:pPr algn="ctr">
              <a:spcBef>
                <a:spcPct val="50000"/>
              </a:spcBef>
              <a:buNone/>
            </a:pPr>
            <a:r>
              <a:rPr lang="hr-HR" altLang="sr-Latn-RS" sz="1900" dirty="0">
                <a:solidFill>
                  <a:schemeClr val="tx2"/>
                </a:solidFill>
                <a:latin typeface="+mn-lt"/>
                <a:ea typeface="VladaRHSans Bk" panose="02000000000000000000" pitchFamily="50" charset="-18"/>
              </a:rPr>
              <a:t>Tehnička podrška Savjeta za Slavoniju, Baranju i Srijem</a:t>
            </a:r>
          </a:p>
          <a:p>
            <a:pPr algn="ctr">
              <a:spcBef>
                <a:spcPct val="50000"/>
              </a:spcBef>
              <a:buNone/>
            </a:pPr>
            <a:r>
              <a:rPr lang="hr-HR" altLang="sr-Latn-RS" sz="2200" dirty="0">
                <a:solidFill>
                  <a:schemeClr val="tx2"/>
                </a:solidFill>
                <a:latin typeface="+mn-lt"/>
                <a:ea typeface="VladaRHSans Bk" panose="02000000000000000000" pitchFamily="50" charset="-18"/>
              </a:rPr>
              <a:t>Ministarstvo regionalnoga razvoja i fondova Europske unije</a:t>
            </a:r>
          </a:p>
          <a:p>
            <a:pPr algn="ctr">
              <a:spcBef>
                <a:spcPct val="50000"/>
              </a:spcBef>
              <a:buNone/>
            </a:pPr>
            <a:endParaRPr lang="hr-HR" altLang="sr-Latn-RS" sz="2000" dirty="0">
              <a:latin typeface="+mn-lt"/>
              <a:ea typeface="VladaRHSans Bk" panose="02000000000000000000" pitchFamily="50" charset="-18"/>
            </a:endParaRPr>
          </a:p>
          <a:p>
            <a:pPr algn="ctr">
              <a:spcBef>
                <a:spcPct val="50000"/>
              </a:spcBef>
              <a:buNone/>
            </a:pPr>
            <a:r>
              <a:rPr lang="hr-HR" altLang="sr-Latn-RS" sz="2000" dirty="0">
                <a:latin typeface="+mn-lt"/>
                <a:ea typeface="VladaRHSans Bk" panose="02000000000000000000" pitchFamily="50" charset="-18"/>
                <a:hlinkClick r:id="rId2"/>
              </a:rPr>
              <a:t>www.mrrfeu.hr</a:t>
            </a:r>
            <a:endParaRPr lang="hr-HR" altLang="sr-Latn-RS" sz="2000" dirty="0">
              <a:latin typeface="+mn-lt"/>
              <a:ea typeface="VladaRHSans Bk" panose="02000000000000000000" pitchFamily="50" charset="-18"/>
            </a:endParaRPr>
          </a:p>
          <a:p>
            <a:pPr algn="ctr">
              <a:spcBef>
                <a:spcPct val="50000"/>
              </a:spcBef>
              <a:buNone/>
            </a:pPr>
            <a:r>
              <a:rPr lang="hr-HR" altLang="sr-Latn-RS" sz="2000" dirty="0">
                <a:latin typeface="+mn-lt"/>
                <a:ea typeface="VladaRHSans Bk" panose="02000000000000000000" pitchFamily="50" charset="-18"/>
                <a:hlinkClick r:id="rId3"/>
              </a:rPr>
              <a:t>www.strukturnifondovi.hr</a:t>
            </a:r>
            <a:endParaRPr lang="hr-HR" altLang="sr-Latn-RS" sz="2000" dirty="0">
              <a:latin typeface="+mn-lt"/>
              <a:ea typeface="VladaRHSans Bk" panose="02000000000000000000" pitchFamily="50" charset="-18"/>
            </a:endParaRPr>
          </a:p>
          <a:p>
            <a:pPr marL="0" indent="0" algn="ctr">
              <a:buNone/>
            </a:pPr>
            <a:endParaRPr lang="hr-HR" dirty="0"/>
          </a:p>
        </p:txBody>
      </p:sp>
    </p:spTree>
    <p:extLst>
      <p:ext uri="{BB962C8B-B14F-4D97-AF65-F5344CB8AC3E}">
        <p14:creationId xmlns:p14="http://schemas.microsoft.com/office/powerpoint/2010/main" val="3306109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318782" y="333378"/>
            <a:ext cx="11534861" cy="1080120"/>
          </a:xfrm>
        </p:spPr>
        <p:txBody>
          <a:bodyPr>
            <a:normAutofit fontScale="90000"/>
          </a:bodyPr>
          <a:lstStyle/>
          <a:p>
            <a:r>
              <a:rPr lang="hr-HR" sz="3000" b="1" dirty="0">
                <a:solidFill>
                  <a:prstClr val="white"/>
                </a:solidFill>
                <a:latin typeface="+mn-lt"/>
                <a:ea typeface="VladaRHSans Bk" panose="02000000000000000000" pitchFamily="50" charset="-18"/>
              </a:rPr>
              <a:t>4. Predstavljanje Razvojnog sporazuma za područje Slavonije, Baranje i Srijema</a:t>
            </a:r>
            <a:br>
              <a:rPr lang="hr-HR" sz="2600" dirty="0">
                <a:latin typeface="+mn-lt"/>
              </a:rPr>
            </a:br>
            <a:endParaRPr lang="hr-HR" sz="2600" dirty="0">
              <a:latin typeface="+mn-lt"/>
            </a:endParaRPr>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872455" y="1412777"/>
            <a:ext cx="10217791" cy="4946078"/>
          </a:xfrm>
        </p:spPr>
        <p:txBody>
          <a:bodyPr>
            <a:normAutofit lnSpcReduction="10000"/>
          </a:bodyPr>
          <a:lstStyle/>
          <a:p>
            <a:pPr marL="0" lvl="0" indent="0">
              <a:lnSpc>
                <a:spcPct val="80000"/>
              </a:lnSpc>
              <a:buNone/>
            </a:pPr>
            <a:r>
              <a:rPr lang="hr-HR" sz="2400" dirty="0">
                <a:solidFill>
                  <a:schemeClr val="tx2"/>
                </a:solidFill>
                <a:latin typeface="+mn-lt"/>
              </a:rPr>
              <a:t>PODRUČJA SURADNJE</a:t>
            </a:r>
          </a:p>
          <a:p>
            <a:pPr marL="0" lvl="0" indent="0">
              <a:lnSpc>
                <a:spcPct val="80000"/>
              </a:lnSpc>
              <a:buNone/>
            </a:pPr>
            <a:endParaRPr lang="hr-HR" sz="2400" dirty="0">
              <a:solidFill>
                <a:schemeClr val="tx2"/>
              </a:solidFill>
              <a:latin typeface="+mn-lt"/>
            </a:endParaRPr>
          </a:p>
          <a:p>
            <a:pPr lvl="0">
              <a:lnSpc>
                <a:spcPct val="80000"/>
              </a:lnSpc>
            </a:pPr>
            <a:r>
              <a:rPr lang="hr-HR" sz="2400" b="1" dirty="0">
                <a:solidFill>
                  <a:schemeClr val="tx2"/>
                </a:solidFill>
                <a:latin typeface="+mn-lt"/>
              </a:rPr>
              <a:t>Odnose se na tematska područja:</a:t>
            </a:r>
          </a:p>
          <a:p>
            <a:pPr marL="0" lvl="0" indent="0">
              <a:lnSpc>
                <a:spcPct val="80000"/>
              </a:lnSpc>
              <a:buNone/>
            </a:pPr>
            <a:endParaRPr lang="hr-HR" sz="2400" b="1" dirty="0">
              <a:solidFill>
                <a:schemeClr val="tx2"/>
              </a:solidFill>
              <a:latin typeface="+mn-lt"/>
            </a:endParaRPr>
          </a:p>
          <a:p>
            <a:pPr lvl="1">
              <a:lnSpc>
                <a:spcPct val="80000"/>
              </a:lnSpc>
            </a:pPr>
            <a:r>
              <a:rPr lang="hr-HR" sz="2400" dirty="0">
                <a:solidFill>
                  <a:schemeClr val="tx2"/>
                </a:solidFill>
                <a:latin typeface="+mn-lt"/>
              </a:rPr>
              <a:t>zdravlje i kvaliteta života</a:t>
            </a:r>
          </a:p>
          <a:p>
            <a:pPr lvl="1">
              <a:lnSpc>
                <a:spcPct val="80000"/>
              </a:lnSpc>
            </a:pPr>
            <a:r>
              <a:rPr lang="hr-HR" sz="2400" dirty="0">
                <a:solidFill>
                  <a:schemeClr val="tx2"/>
                </a:solidFill>
                <a:latin typeface="+mn-lt"/>
              </a:rPr>
              <a:t>energija i održivi okoliš </a:t>
            </a:r>
          </a:p>
          <a:p>
            <a:pPr lvl="1">
              <a:lnSpc>
                <a:spcPct val="80000"/>
              </a:lnSpc>
            </a:pPr>
            <a:r>
              <a:rPr lang="hr-HR" sz="2400" dirty="0">
                <a:solidFill>
                  <a:schemeClr val="tx2"/>
                </a:solidFill>
                <a:latin typeface="+mn-lt"/>
              </a:rPr>
              <a:t>promet i mobilnost</a:t>
            </a:r>
          </a:p>
          <a:p>
            <a:pPr lvl="1">
              <a:lnSpc>
                <a:spcPct val="80000"/>
              </a:lnSpc>
            </a:pPr>
            <a:r>
              <a:rPr lang="hr-HR" sz="2400" dirty="0">
                <a:solidFill>
                  <a:schemeClr val="tx2"/>
                </a:solidFill>
                <a:latin typeface="+mn-lt"/>
              </a:rPr>
              <a:t>sigurnost</a:t>
            </a:r>
          </a:p>
          <a:p>
            <a:pPr lvl="1">
              <a:lnSpc>
                <a:spcPct val="80000"/>
              </a:lnSpc>
            </a:pPr>
            <a:r>
              <a:rPr lang="hr-HR" sz="2400" dirty="0">
                <a:solidFill>
                  <a:schemeClr val="tx2"/>
                </a:solidFill>
                <a:latin typeface="+mn-lt"/>
              </a:rPr>
              <a:t>prehrana i bio ekonomija </a:t>
            </a:r>
          </a:p>
          <a:p>
            <a:pPr lvl="1">
              <a:lnSpc>
                <a:spcPct val="80000"/>
              </a:lnSpc>
            </a:pPr>
            <a:r>
              <a:rPr lang="hr-HR" sz="2400" dirty="0">
                <a:solidFill>
                  <a:schemeClr val="tx2"/>
                </a:solidFill>
                <a:latin typeface="+mn-lt"/>
              </a:rPr>
              <a:t>digitalno društvo i turizam i kreativno društvo</a:t>
            </a:r>
          </a:p>
          <a:p>
            <a:pPr lvl="1">
              <a:lnSpc>
                <a:spcPct val="80000"/>
              </a:lnSpc>
            </a:pPr>
            <a:r>
              <a:rPr lang="hr-HR" sz="2400" dirty="0">
                <a:solidFill>
                  <a:schemeClr val="tx2"/>
                </a:solidFill>
                <a:latin typeface="+mn-lt"/>
              </a:rPr>
              <a:t>obrazovanje i regionalna infrastruktura (komunalna, gospodarska, istraživačka, energetska, društvena i druga infrastruktura za razvoj)</a:t>
            </a:r>
          </a:p>
          <a:p>
            <a:pPr lvl="1">
              <a:lnSpc>
                <a:spcPct val="80000"/>
              </a:lnSpc>
            </a:pPr>
            <a:r>
              <a:rPr lang="hr-HR" sz="2400" dirty="0">
                <a:solidFill>
                  <a:schemeClr val="tx2"/>
                </a:solidFill>
                <a:latin typeface="+mn-lt"/>
              </a:rPr>
              <a:t>razvoj </a:t>
            </a:r>
            <a:r>
              <a:rPr lang="hr-HR" sz="2400" dirty="0" err="1">
                <a:solidFill>
                  <a:schemeClr val="tx2"/>
                </a:solidFill>
                <a:latin typeface="+mn-lt"/>
              </a:rPr>
              <a:t>klastera</a:t>
            </a:r>
            <a:r>
              <a:rPr lang="hr-HR" sz="2400" dirty="0">
                <a:solidFill>
                  <a:schemeClr val="tx2"/>
                </a:solidFill>
                <a:latin typeface="+mn-lt"/>
              </a:rPr>
              <a:t> i unaprjeđenje lanaca vrijednosti i stvaranje regionalnih razvojnih središta temeljem pametne specijalizacije</a:t>
            </a:r>
          </a:p>
          <a:p>
            <a:pPr marL="0" indent="0">
              <a:lnSpc>
                <a:spcPct val="80000"/>
              </a:lnSpc>
              <a:buNone/>
            </a:pPr>
            <a:endParaRPr lang="hr-HR" sz="2200" dirty="0">
              <a:solidFill>
                <a:schemeClr val="tx2"/>
              </a:solidFill>
              <a:latin typeface="+mn-lt"/>
            </a:endParaRPr>
          </a:p>
        </p:txBody>
      </p:sp>
    </p:spTree>
    <p:extLst>
      <p:ext uri="{BB962C8B-B14F-4D97-AF65-F5344CB8AC3E}">
        <p14:creationId xmlns:p14="http://schemas.microsoft.com/office/powerpoint/2010/main" val="336851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260058" y="333378"/>
            <a:ext cx="11593585" cy="1080120"/>
          </a:xfrm>
        </p:spPr>
        <p:txBody>
          <a:bodyPr>
            <a:normAutofit fontScale="90000"/>
          </a:bodyPr>
          <a:lstStyle/>
          <a:p>
            <a:r>
              <a:rPr lang="hr-HR" sz="3000" b="1" dirty="0">
                <a:solidFill>
                  <a:prstClr val="white"/>
                </a:solidFill>
                <a:latin typeface="+mn-lt"/>
                <a:ea typeface="VladaRHSans Bk" panose="02000000000000000000" pitchFamily="50" charset="-18"/>
              </a:rPr>
              <a:t>4. Predstavljanje Razvojnog sporazuma za područje Slavonije, Baranje i Srijema</a:t>
            </a:r>
            <a:br>
              <a:rPr lang="hr-HR" sz="2600" dirty="0">
                <a:latin typeface="+mn-lt"/>
              </a:rPr>
            </a:br>
            <a:endParaRPr lang="hr-HR" sz="2600" dirty="0">
              <a:latin typeface="+mn-lt"/>
            </a:endParaRPr>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864066" y="1412777"/>
            <a:ext cx="10343626" cy="4713387"/>
          </a:xfrm>
        </p:spPr>
        <p:txBody>
          <a:bodyPr>
            <a:normAutofit/>
          </a:bodyPr>
          <a:lstStyle/>
          <a:p>
            <a:pPr marL="0" indent="0">
              <a:lnSpc>
                <a:spcPct val="80000"/>
              </a:lnSpc>
              <a:buNone/>
            </a:pPr>
            <a:r>
              <a:rPr lang="hr-HR" sz="2400" dirty="0">
                <a:solidFill>
                  <a:schemeClr val="tx2"/>
                </a:solidFill>
                <a:latin typeface="+mn-lt"/>
              </a:rPr>
              <a:t>NAČINI SURADNJE</a:t>
            </a:r>
          </a:p>
          <a:p>
            <a:pPr marL="0" indent="0">
              <a:lnSpc>
                <a:spcPct val="80000"/>
              </a:lnSpc>
              <a:buNone/>
            </a:pPr>
            <a:endParaRPr lang="hr-HR" sz="2400" dirty="0">
              <a:solidFill>
                <a:schemeClr val="tx2"/>
              </a:solidFill>
              <a:latin typeface="+mn-lt"/>
            </a:endParaRPr>
          </a:p>
          <a:p>
            <a:pPr>
              <a:lnSpc>
                <a:spcPct val="80000"/>
              </a:lnSpc>
            </a:pPr>
            <a:r>
              <a:rPr lang="hr-HR" sz="2400" b="1" dirty="0">
                <a:solidFill>
                  <a:schemeClr val="tx2"/>
                </a:solidFill>
                <a:latin typeface="+mn-lt"/>
              </a:rPr>
              <a:t>Mogući provedbeni mehanizmi:</a:t>
            </a:r>
          </a:p>
          <a:p>
            <a:pPr marL="0" indent="0">
              <a:lnSpc>
                <a:spcPct val="80000"/>
              </a:lnSpc>
              <a:buNone/>
            </a:pPr>
            <a:endParaRPr lang="hr-HR" sz="2400" dirty="0">
              <a:solidFill>
                <a:schemeClr val="tx2"/>
              </a:solidFill>
              <a:latin typeface="+mn-lt"/>
            </a:endParaRPr>
          </a:p>
          <a:p>
            <a:pPr lvl="1">
              <a:lnSpc>
                <a:spcPct val="80000"/>
              </a:lnSpc>
            </a:pPr>
            <a:r>
              <a:rPr lang="hr-HR" sz="2400" dirty="0">
                <a:solidFill>
                  <a:schemeClr val="tx2"/>
                </a:solidFill>
                <a:latin typeface="+mn-lt"/>
              </a:rPr>
              <a:t>financiranje strateških projekata regionalnoga razvoja i objava ograničenih javnih poziva za dodjelu bespovratnih sredstava za područja jedinica područne (regionalne) samouprave potpisnica razvojnog sporazuma </a:t>
            </a:r>
          </a:p>
          <a:p>
            <a:pPr lvl="1">
              <a:lnSpc>
                <a:spcPct val="80000"/>
              </a:lnSpc>
            </a:pPr>
            <a:r>
              <a:rPr lang="hr-HR" sz="2400" dirty="0">
                <a:solidFill>
                  <a:schemeClr val="tx2"/>
                </a:solidFill>
                <a:latin typeface="+mn-lt"/>
              </a:rPr>
              <a:t>financiranje tehničke pomoći za pripremu zalihe strateških projekata regionalnoga razvoja</a:t>
            </a:r>
          </a:p>
          <a:p>
            <a:pPr lvl="1">
              <a:lnSpc>
                <a:spcPct val="80000"/>
              </a:lnSpc>
            </a:pPr>
            <a:r>
              <a:rPr lang="hr-HR" sz="2400" dirty="0">
                <a:solidFill>
                  <a:schemeClr val="tx2"/>
                </a:solidFill>
                <a:latin typeface="+mn-lt"/>
              </a:rPr>
              <a:t>ostali načini suradnje kojima je cilj ostvarivanje usuglašenih prioriteta razvoja državne i područne (regionalne) razine</a:t>
            </a:r>
          </a:p>
        </p:txBody>
      </p:sp>
    </p:spTree>
    <p:extLst>
      <p:ext uri="{BB962C8B-B14F-4D97-AF65-F5344CB8AC3E}">
        <p14:creationId xmlns:p14="http://schemas.microsoft.com/office/powerpoint/2010/main" val="1364082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809E7D-1CBC-4812-88B0-03C9B7915C34}"/>
              </a:ext>
            </a:extLst>
          </p:cNvPr>
          <p:cNvSpPr>
            <a:spLocks noGrp="1"/>
          </p:cNvSpPr>
          <p:nvPr>
            <p:ph type="title"/>
          </p:nvPr>
        </p:nvSpPr>
        <p:spPr>
          <a:xfrm>
            <a:off x="335560" y="333378"/>
            <a:ext cx="11476139" cy="1080120"/>
          </a:xfrm>
        </p:spPr>
        <p:txBody>
          <a:bodyPr>
            <a:normAutofit/>
          </a:bodyPr>
          <a:lstStyle/>
          <a:p>
            <a:r>
              <a:rPr lang="hr-HR" sz="2700" b="1" dirty="0">
                <a:solidFill>
                  <a:prstClr val="white"/>
                </a:solidFill>
                <a:latin typeface="+mn-lt"/>
                <a:ea typeface="VladaRHSans Bk" panose="02000000000000000000" pitchFamily="50" charset="-18"/>
              </a:rPr>
              <a:t>4. Predstavljanje Razvojnog sporazuma za područje Slavonije, Baranje i Srijema</a:t>
            </a:r>
            <a:br>
              <a:rPr lang="hr-HR" sz="2600" dirty="0">
                <a:latin typeface="+mn-lt"/>
              </a:rPr>
            </a:br>
            <a:endParaRPr lang="hr-HR" sz="2600" dirty="0">
              <a:latin typeface="+mn-lt"/>
            </a:endParaRPr>
          </a:p>
        </p:txBody>
      </p:sp>
      <p:sp>
        <p:nvSpPr>
          <p:cNvPr id="3" name="Rezervirano mjesto sadržaja 2">
            <a:extLst>
              <a:ext uri="{FF2B5EF4-FFF2-40B4-BE49-F238E27FC236}">
                <a16:creationId xmlns:a16="http://schemas.microsoft.com/office/drawing/2014/main" id="{B2B9C647-7E0E-40EE-9215-F13F479D6B97}"/>
              </a:ext>
            </a:extLst>
          </p:cNvPr>
          <p:cNvSpPr>
            <a:spLocks noGrp="1"/>
          </p:cNvSpPr>
          <p:nvPr>
            <p:ph idx="1"/>
          </p:nvPr>
        </p:nvSpPr>
        <p:spPr>
          <a:xfrm>
            <a:off x="906011" y="1412777"/>
            <a:ext cx="10595295" cy="4713387"/>
          </a:xfrm>
        </p:spPr>
        <p:txBody>
          <a:bodyPr>
            <a:noAutofit/>
          </a:bodyPr>
          <a:lstStyle/>
          <a:p>
            <a:pPr marL="0" indent="0">
              <a:lnSpc>
                <a:spcPct val="80000"/>
              </a:lnSpc>
              <a:buNone/>
            </a:pPr>
            <a:r>
              <a:rPr lang="hr-HR" sz="2400" dirty="0">
                <a:solidFill>
                  <a:schemeClr val="tx2"/>
                </a:solidFill>
                <a:latin typeface="+mn-lt"/>
              </a:rPr>
              <a:t>POKAZATELJI USPJEŠNOSTI </a:t>
            </a:r>
          </a:p>
          <a:p>
            <a:pPr marL="0" indent="0">
              <a:lnSpc>
                <a:spcPct val="80000"/>
              </a:lnSpc>
              <a:buNone/>
            </a:pPr>
            <a:endParaRPr lang="hr-HR" sz="2400" dirty="0">
              <a:solidFill>
                <a:schemeClr val="tx2"/>
              </a:solidFill>
              <a:latin typeface="+mn-lt"/>
            </a:endParaRPr>
          </a:p>
          <a:p>
            <a:pPr lvl="0">
              <a:lnSpc>
                <a:spcPct val="80000"/>
              </a:lnSpc>
            </a:pPr>
            <a:r>
              <a:rPr lang="hr-HR" sz="2400" b="1" dirty="0">
                <a:solidFill>
                  <a:schemeClr val="tx2"/>
                </a:solidFill>
                <a:latin typeface="+mn-lt"/>
              </a:rPr>
              <a:t>Ključni pokazatelji uspješnosti suradnje u provedbi RS:</a:t>
            </a:r>
          </a:p>
          <a:p>
            <a:pPr marL="0" indent="0">
              <a:lnSpc>
                <a:spcPct val="80000"/>
              </a:lnSpc>
              <a:buNone/>
            </a:pPr>
            <a:endParaRPr lang="hr-HR" sz="2400" dirty="0">
              <a:solidFill>
                <a:schemeClr val="tx2"/>
              </a:solidFill>
              <a:latin typeface="+mn-lt"/>
            </a:endParaRPr>
          </a:p>
          <a:p>
            <a:pPr lvl="1" algn="just">
              <a:lnSpc>
                <a:spcPct val="80000"/>
              </a:lnSpc>
            </a:pPr>
            <a:r>
              <a:rPr lang="hr-HR" sz="2400" dirty="0">
                <a:solidFill>
                  <a:schemeClr val="tx2"/>
                </a:solidFill>
                <a:latin typeface="+mn-lt"/>
              </a:rPr>
              <a:t>rast bruto domaćeg proizvoda </a:t>
            </a:r>
          </a:p>
          <a:p>
            <a:pPr lvl="1" algn="just">
              <a:lnSpc>
                <a:spcPct val="80000"/>
              </a:lnSpc>
            </a:pPr>
            <a:r>
              <a:rPr lang="hr-HR" sz="2400" dirty="0">
                <a:solidFill>
                  <a:schemeClr val="tx2"/>
                </a:solidFill>
                <a:latin typeface="+mn-lt"/>
              </a:rPr>
              <a:t>rast zapošljavanja </a:t>
            </a:r>
          </a:p>
          <a:p>
            <a:pPr lvl="1" algn="just">
              <a:lnSpc>
                <a:spcPct val="80000"/>
              </a:lnSpc>
            </a:pPr>
            <a:r>
              <a:rPr lang="hr-HR" sz="2400" dirty="0">
                <a:solidFill>
                  <a:schemeClr val="tx2"/>
                </a:solidFill>
                <a:latin typeface="+mn-lt"/>
              </a:rPr>
              <a:t>rast bruto domaćih izdataka za istraživanje i razvoj i izdvajanja poslovnog sektora za istraživanje i razvoj </a:t>
            </a:r>
          </a:p>
          <a:p>
            <a:pPr lvl="1" algn="just">
              <a:lnSpc>
                <a:spcPct val="80000"/>
              </a:lnSpc>
            </a:pPr>
            <a:r>
              <a:rPr lang="hr-HR" sz="2400" dirty="0">
                <a:solidFill>
                  <a:schemeClr val="tx2"/>
                </a:solidFill>
                <a:latin typeface="+mn-lt"/>
              </a:rPr>
              <a:t>rast izravnih stranih ulaganja </a:t>
            </a:r>
          </a:p>
          <a:p>
            <a:pPr lvl="1" algn="just">
              <a:lnSpc>
                <a:spcPct val="80000"/>
              </a:lnSpc>
            </a:pPr>
            <a:r>
              <a:rPr lang="hr-HR" sz="2400" dirty="0">
                <a:solidFill>
                  <a:schemeClr val="tx2"/>
                </a:solidFill>
                <a:latin typeface="+mn-lt"/>
              </a:rPr>
              <a:t>jačanje indeksa regionalne konkurentnosti i indeksa razvijenosti</a:t>
            </a:r>
          </a:p>
          <a:p>
            <a:pPr lvl="1" algn="just">
              <a:lnSpc>
                <a:spcPct val="80000"/>
              </a:lnSpc>
            </a:pPr>
            <a:r>
              <a:rPr lang="hr-HR" sz="2400" dirty="0">
                <a:solidFill>
                  <a:schemeClr val="tx2"/>
                </a:solidFill>
                <a:latin typeface="+mn-lt"/>
              </a:rPr>
              <a:t>povećanje broja poduzetnika i ostalih razvojnih pokazatelja na razini područne (regionalne) samouprave za koje se sklapa razvojni sporazum</a:t>
            </a:r>
          </a:p>
        </p:txBody>
      </p:sp>
    </p:spTree>
    <p:extLst>
      <p:ext uri="{BB962C8B-B14F-4D97-AF65-F5344CB8AC3E}">
        <p14:creationId xmlns:p14="http://schemas.microsoft.com/office/powerpoint/2010/main" val="2606330923"/>
      </p:ext>
    </p:extLst>
  </p:cSld>
  <p:clrMapOvr>
    <a:masterClrMapping/>
  </p:clrMapOvr>
</p:sld>
</file>

<file path=ppt/theme/theme1.xml><?xml version="1.0" encoding="utf-8"?>
<a:theme xmlns:a="http://schemas.openxmlformats.org/drawingml/2006/main" name="Theme OPK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 OPKK" id="{23D8816C-DFD1-433A-8296-2E9D470AEC18}" vid="{1722C0F4-0A50-4B43-8891-BFECB5A1CC47}"/>
    </a:ext>
  </a:extLst>
</a:theme>
</file>

<file path=ppt/theme/theme2.xml><?xml version="1.0" encoding="utf-8"?>
<a:theme xmlns:a="http://schemas.openxmlformats.org/drawingml/2006/main" name="1_Theme OPK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 OPKK" id="{23D8816C-DFD1-433A-8296-2E9D470AEC18}" vid="{1722C0F4-0A50-4B43-8891-BFECB5A1CC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 OPKK</Template>
  <TotalTime>2405</TotalTime>
  <Words>3981</Words>
  <Application>Microsoft Office PowerPoint</Application>
  <PresentationFormat>Widescreen</PresentationFormat>
  <Paragraphs>740</Paragraphs>
  <Slides>67</Slides>
  <Notes>15</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67</vt:i4>
      </vt:variant>
    </vt:vector>
  </HeadingPairs>
  <TitlesOfParts>
    <vt:vector size="79" baseType="lpstr">
      <vt:lpstr>MS PGothic</vt:lpstr>
      <vt:lpstr>Andes ExtraLight</vt:lpstr>
      <vt:lpstr>Arial</vt:lpstr>
      <vt:lpstr>Calibri</vt:lpstr>
      <vt:lpstr>Neo Sans</vt:lpstr>
      <vt:lpstr>Times New Roman</vt:lpstr>
      <vt:lpstr>Trebuchet MS</vt:lpstr>
      <vt:lpstr>VladaRHSans Bk</vt:lpstr>
      <vt:lpstr>Wingdings</vt:lpstr>
      <vt:lpstr>Theme OPKK</vt:lpstr>
      <vt:lpstr>1_Theme OPKK</vt:lpstr>
      <vt:lpstr>Radni list</vt:lpstr>
      <vt:lpstr>  5. sjednica  Savjeta za Slavoniju, Baranju i Srijem</vt:lpstr>
      <vt:lpstr>Dnevni red 5. sjednice Savjeta</vt:lpstr>
      <vt:lpstr>Informacija o provedbi Projekta Slavonija, Baranja i Srijem</vt:lpstr>
      <vt:lpstr>4. Predstavljanje Razvojnog sporazuma za područje Slavonije, Baranje i Srijema </vt:lpstr>
      <vt:lpstr>4. Predstavljanje Razvojnog sporazuma za područje Slavonije, Baranje i Srijema </vt:lpstr>
      <vt:lpstr>4. Predstavljanje Razvojnog sporazuma za područje Slavonije, Baranje i Srijema </vt:lpstr>
      <vt:lpstr>4. Predstavljanje Razvojnog sporazuma za područje Slavonije, Baranje i Srijema </vt:lpstr>
      <vt:lpstr>4. Predstavljanje Razvojnog sporazuma za područje Slavonije, Baranje i Srijema </vt:lpstr>
      <vt:lpstr>4. Predstavljanje Razvojnog sporazuma za područje Slavonije, Baranje i Srijema </vt:lpstr>
      <vt:lpstr>4. Predstavljanje Razvojnog sporazuma za područje Slavonije, Baranje i Srijema</vt:lpstr>
      <vt:lpstr>4. Predstavljanje Razvojnog sporazuma za područje Slavonije, Baranje i Srijema</vt:lpstr>
      <vt:lpstr>4. Predstavljanje Razvojnog sporazuma za područje Slavonije, Baranje i Srijema</vt:lpstr>
      <vt:lpstr>4. Predstavljanje Razvojnog sporazuma za područje Slavonije, Baranje i Srijema</vt:lpstr>
      <vt:lpstr>4. Predstavljanje Razvojnog sporazuma za područje Slavonije, Baranje i Srijema</vt:lpstr>
      <vt:lpstr>4. Predstavljanje Razvojnog sporazuma za područje Slavonije, Baranje i Srijema</vt:lpstr>
      <vt:lpstr>5. Predstavljanja savjetodavnih usluga Svjetske banke kroz  RAS Sporazum Slavonija, Baranja i Srijem</vt:lpstr>
      <vt:lpstr>Razlozi za RAS Sporazum Slavonija, Baranja i Srijem </vt:lpstr>
      <vt:lpstr>Planirani iznos i trajanje RAS Sporazuma</vt:lpstr>
      <vt:lpstr>Cilj RAS Sporazuma Slavonija, Baranja i Srijem (1) </vt:lpstr>
      <vt:lpstr>Cilj RAS Sporazuma Slavonija, Baranja i Srijem (2) </vt:lpstr>
      <vt:lpstr> Grupe RAS savjetodavnih usluga</vt:lpstr>
      <vt:lpstr> Podrška u programskom razdoblju 2014. – 2020. (1) </vt:lpstr>
      <vt:lpstr> Podrška u pripremi za sljedeće programsko razdoblje 2021. – 2027. (2) </vt:lpstr>
      <vt:lpstr>Ključni dionici procesa provedbe RAS Sporazuma  </vt:lpstr>
      <vt:lpstr>Mjere demografske revitalizacije i socijalne politike  Ministarstvo za demografiju, obitelj, mlade i socijalnu politiku  </vt:lpstr>
      <vt:lpstr>PowerPoint Presentation</vt:lpstr>
      <vt:lpstr>PowerPoint Presentation</vt:lpstr>
      <vt:lpstr>STRATEGIJA ZA DEMOGRAFSKU REVITALIZACIJU REPUBLIKE HRVATSKE I  VIJEĆE ZA DEMOGRAFSKU REVITALIZACIJU REPUBLIKE HRVATSKE </vt:lpstr>
      <vt:lpstr>PROGRAM POBOLJŠANJA MATERIJALNIH UVJETA U PREDŠKOLSKIM USTANOVAMA/DJEČJIM VRTIĆIMA  – ODOBRENI PROJEKTI </vt:lpstr>
      <vt:lpstr>MINISTARSTVO POLJOPRIVREDE – DJEČJI VRTIĆI, Mjera 7.4.1.</vt:lpstr>
      <vt:lpstr>  UNAPRJEĐENJE USLUGA ZA DJECU U SUSTAVU RANOG I PREDŠKOLSKOG ODGOJA I OBRAZOVANJA  – ZAPRIMLJENE PRIJAVE – Europski socijalni fond </vt:lpstr>
      <vt:lpstr>POVEĆANJE BROJA KORISNIKA DOPLATKA ZA DJECU OD 1.7.2018.</vt:lpstr>
      <vt:lpstr>CENTRI ZA SOCIJALNU SKRB I PRAVA U SUSTAVU SOCIJALNE SKRBI</vt:lpstr>
      <vt:lpstr>PRUŽATELJI SOCIJALNIH USLUGA</vt:lpstr>
      <vt:lpstr>TRANSFORMACIJA SUSTAVA SOCIJALNE SKRBI – IZAZOVI</vt:lpstr>
      <vt:lpstr>UNAPRJEĐENJE UDOMITELJSKE SKRBI U RH </vt:lpstr>
      <vt:lpstr>   NATJEČAJI ZA DODJELU BESPOVRATNIH SREDSTAVA  </vt:lpstr>
      <vt:lpstr>   </vt:lpstr>
      <vt:lpstr>   </vt:lpstr>
      <vt:lpstr>   </vt:lpstr>
      <vt:lpstr>PROCES TRANSFORMACIJE I DEINSTITUCIONALIZACIJE  – Europski socijalni fond (ESF) i Europski fond za regionalni razvoj (EFRR)</vt:lpstr>
      <vt:lpstr>                         Operativni program za hranu i/ili osnovnu materijalnu pomoć – OSIGURAVANJE ŠKOLSKE PREHRANE ZA DJECU U RIZIKU OD SIROMAŠTVA  (šk. god. 2017./2018.)</vt:lpstr>
      <vt:lpstr>                         Operativni program za hranu i/ili osnovnu materijalnu pomoć  – UBLAŽAVANJE SIROMAŠTVA PRUŽANJEM POMOĆI NAJPOTREBITIJIM OSOBAMA PODJELOM HRANE I/ILI OSNOVNE MATERIJALNE POMOĆI </vt:lpstr>
      <vt:lpstr>NATJEČAJI ZA UDRUGE   - KORISNICI S PODRUČJA SLAVONIJE, BARANJE I SRIJEMA (2017. I PROCJENA ZA 2018.) </vt:lpstr>
      <vt:lpstr> 7. Kultura i razvoj kulturne infrastrukture  Ministarstvo kulture </vt:lpstr>
      <vt:lpstr>SADRŽAJ</vt:lpstr>
      <vt:lpstr>Financiranje kulture putem Poziva za predlaganje programa javnih potreba u kulturi RH</vt:lpstr>
      <vt:lpstr>PowerPoint Presentation</vt:lpstr>
      <vt:lpstr>Investicijski projekti</vt:lpstr>
      <vt:lpstr>Muzej Brodskog Posavlja, Slavonski Brod</vt:lpstr>
      <vt:lpstr>Gradska knjižnica i čitaonica Požega, Požega</vt:lpstr>
      <vt:lpstr>Multimedijalni kulturni centar, Pleternica</vt:lpstr>
      <vt:lpstr>Državni arhiv, Osijek</vt:lpstr>
      <vt:lpstr>Financiranje kulture putem novih posebnih Poziva za predlaganje programa javnih potreba u kulturi RH</vt:lpstr>
      <vt:lpstr>a) Ruksak pun kulture</vt:lpstr>
      <vt:lpstr>b) Razvoj publike u kulturi</vt:lpstr>
      <vt:lpstr>c) Poduzetništvo u kulturnim i kreativnim industrijama</vt:lpstr>
      <vt:lpstr>d) Investicijski projekti – novi pristup</vt:lpstr>
      <vt:lpstr>PowerPoint Presentation</vt:lpstr>
      <vt:lpstr>ARHEOLOŠKI PARK VUČEDOL</vt:lpstr>
      <vt:lpstr>PowerPoint Presentation</vt:lpstr>
      <vt:lpstr>PowerPoint Presentation</vt:lpstr>
      <vt:lpstr>Europski socijalni fond (ESF)</vt:lpstr>
      <vt:lpstr>Umjetnost i kultura za mlade – projekti koji se provode na području Slavonije, Baranje i Srijema</vt:lpstr>
      <vt:lpstr>ZAKLJUČAK</vt:lpstr>
      <vt:lpstr>8. Razno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Planirani i objavljeni pozivi iz OPKK (30. lipnja 2017.)</dc:title>
  <dc:creator>Vlatka Valc Galešić</dc:creator>
  <cp:lastModifiedBy>Anita KaračićKurevija</cp:lastModifiedBy>
  <cp:revision>249</cp:revision>
  <cp:lastPrinted>2018-07-19T11:13:26Z</cp:lastPrinted>
  <dcterms:created xsi:type="dcterms:W3CDTF">2017-01-30T13:12:21Z</dcterms:created>
  <dcterms:modified xsi:type="dcterms:W3CDTF">2018-07-19T12:06:13Z</dcterms:modified>
</cp:coreProperties>
</file>